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055" r:id="rId2"/>
    <p:sldId id="2032" r:id="rId3"/>
    <p:sldId id="2057" r:id="rId4"/>
    <p:sldId id="2018" r:id="rId5"/>
    <p:sldId id="2031" r:id="rId6"/>
    <p:sldId id="2033" r:id="rId7"/>
    <p:sldId id="2045" r:id="rId8"/>
    <p:sldId id="2014" r:id="rId9"/>
    <p:sldId id="2024" r:id="rId10"/>
    <p:sldId id="2023" r:id="rId11"/>
    <p:sldId id="2025" r:id="rId12"/>
    <p:sldId id="2027" r:id="rId13"/>
    <p:sldId id="2028" r:id="rId14"/>
    <p:sldId id="2048" r:id="rId15"/>
    <p:sldId id="2046" r:id="rId16"/>
    <p:sldId id="1967" r:id="rId17"/>
    <p:sldId id="2052" r:id="rId18"/>
    <p:sldId id="2050" r:id="rId19"/>
    <p:sldId id="2049" r:id="rId20"/>
    <p:sldId id="2037" r:id="rId21"/>
    <p:sldId id="2059" r:id="rId22"/>
    <p:sldId id="2054" r:id="rId23"/>
    <p:sldId id="2056" r:id="rId24"/>
    <p:sldId id="2061" r:id="rId25"/>
    <p:sldId id="2060" r:id="rId26"/>
    <p:sldId id="2062" r:id="rId27"/>
  </p:sldIdLst>
  <p:sldSz cx="10058400" cy="7772400"/>
  <p:notesSz cx="7026275" cy="9312275"/>
  <p:defaultTextStyle>
    <a:defPPr>
      <a:defRPr lang="en-US"/>
    </a:defPPr>
    <a:lvl1pPr marL="0" algn="l" defTabSz="101858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101858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101858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101858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101858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101858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101858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101858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1018586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4" userDrawn="1">
          <p15:clr>
            <a:srgbClr val="A4A3A4"/>
          </p15:clr>
        </p15:guide>
        <p15:guide id="2" pos="5760" userDrawn="1">
          <p15:clr>
            <a:srgbClr val="A4A3A4"/>
          </p15:clr>
        </p15:guide>
        <p15:guide id="3" pos="2184" userDrawn="1">
          <p15:clr>
            <a:srgbClr val="A4A3A4"/>
          </p15:clr>
        </p15:guide>
        <p15:guide id="4" pos="4104" userDrawn="1">
          <p15:clr>
            <a:srgbClr val="A4A3A4"/>
          </p15:clr>
        </p15:guide>
        <p15:guide id="5" pos="576" userDrawn="1">
          <p15:clr>
            <a:srgbClr val="A4A3A4"/>
          </p15:clr>
        </p15:guide>
        <p15:guide id="6" orient="horz" pos="2856" userDrawn="1">
          <p15:clr>
            <a:srgbClr val="A4A3A4"/>
          </p15:clr>
        </p15:guide>
        <p15:guide id="7" orient="horz" pos="1944" userDrawn="1">
          <p15:clr>
            <a:srgbClr val="A4A3A4"/>
          </p15:clr>
        </p15:guide>
        <p15:guide id="8" orient="horz" pos="1896" userDrawn="1">
          <p15:clr>
            <a:srgbClr val="A4A3A4"/>
          </p15:clr>
        </p15:guide>
        <p15:guide id="9" orient="horz" pos="984" userDrawn="1">
          <p15:clr>
            <a:srgbClr val="A4A3A4"/>
          </p15:clr>
        </p15:guide>
        <p15:guide id="10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Moss" initials="OM" lastIdx="7" clrIdx="0"/>
  <p:cmAuthor id="1" name="Kumar Kintala" initials="KK" lastIdx="12" clrIdx="1"/>
  <p:cmAuthor id="2" name="admin" initials="a" lastIdx="6" clrIdx="2"/>
  <p:cmAuthor id="3" name="Jamie Springer" initials="JS" lastIdx="52" clrIdx="3"/>
  <p:cmAuthor id="4" name="Kyle Vangel" initials="KV" lastIdx="4" clrIdx="4"/>
  <p:cmAuthor id="5" name="JJauw" initials="JJ" lastIdx="4" clrIdx="5"/>
  <p:cmAuthor id="6" name="Caroline McCarthy" initials="CM" lastIdx="16" clrIdx="6"/>
  <p:cmAuthor id="7" name="HR&amp;A " initials="HRA" lastIdx="1" clrIdx="7"/>
  <p:cmAuthor id="8" name="Kate Wittels" initials="KSW" lastIdx="24" clrIdx="8"/>
  <p:cmAuthor id="9" name="Jordan Hare" initials="JH" lastIdx="7" clrIdx="9"/>
  <p:cmAuthor id="10" name="Nick Graham" initials="NG" lastIdx="3" clrIdx="10">
    <p:extLst/>
  </p:cmAuthor>
  <p:cmAuthor id="11" name="Ignacio Montojo" initials="IM" lastIdx="12" clrIdx="11">
    <p:extLst/>
  </p:cmAuthor>
  <p:cmAuthor id="12" name="Cathy Li" initials="CL" lastIdx="11" clrIdx="12">
    <p:extLst/>
  </p:cmAuthor>
  <p:cmAuthor id="13" name="Front Desk Admin" initials="FDA" lastIdx="5" clrIdx="13">
    <p:extLst/>
  </p:cmAuthor>
  <p:cmAuthor id="14" name="Cathy Li" initials="CL [2]" lastIdx="18" clrIdx="14">
    <p:extLst/>
  </p:cmAuthor>
  <p:cmAuthor id="15" name="Ignacio Montojo" initials="IM [2]" lastIdx="10" clrIdx="15">
    <p:extLst/>
  </p:cmAuthor>
  <p:cmAuthor id="16" name="Front Desk Admin" initials="FDA [2]" lastIdx="11" clrIdx="16">
    <p:extLst/>
  </p:cmAuthor>
  <p:cmAuthor id="17" name="Kate Collignon" initials="KC" lastIdx="25" clrIdx="17">
    <p:extLst/>
  </p:cmAuthor>
  <p:cmAuthor id="18" name="Diana Lam" initials="DL" lastIdx="5" clrIdx="18"/>
  <p:cmAuthor id="19" name="Wilson Henry" initials="WH" lastIdx="1" clrIdx="19">
    <p:extLst/>
  </p:cmAuthor>
  <p:cmAuthor id="20" name="Kate Coburn" initials="KC" lastIdx="14" clrIdx="20">
    <p:extLst>
      <p:ext uri="{19B8F6BF-5375-455C-9EA6-DF929625EA0E}">
        <p15:presenceInfo xmlns:p15="http://schemas.microsoft.com/office/powerpoint/2012/main" userId="S-1-5-21-293278450-1050466307-3730371159-1173" providerId="AD"/>
      </p:ext>
    </p:extLst>
  </p:cmAuthor>
  <p:cmAuthor id="21" name="Jerry Ashton" initials="JA" lastIdx="36" clrIdx="21">
    <p:extLst>
      <p:ext uri="{19B8F6BF-5375-455C-9EA6-DF929625EA0E}">
        <p15:presenceInfo xmlns:p15="http://schemas.microsoft.com/office/powerpoint/2012/main" userId="1a7e583b6447945e" providerId="Windows Live"/>
      </p:ext>
    </p:extLst>
  </p:cmAuthor>
  <p:cmAuthor id="22" name="Mary Beth Williams" initials="MBW" lastIdx="37" clrIdx="22">
    <p:extLst>
      <p:ext uri="{19B8F6BF-5375-455C-9EA6-DF929625EA0E}">
        <p15:presenceInfo xmlns:p15="http://schemas.microsoft.com/office/powerpoint/2012/main" userId="S-1-5-21-293278450-1050466307-3730371159-5108" providerId="AD"/>
      </p:ext>
    </p:extLst>
  </p:cmAuthor>
  <p:cmAuthor id="23" name="Aaron Abelson" initials="AA" lastIdx="105" clrIdx="23"/>
  <p:cmAuthor id="24" name="Jane Santa Cruz" initials="JSC" lastIdx="9" clrIdx="24">
    <p:extLst>
      <p:ext uri="{19B8F6BF-5375-455C-9EA6-DF929625EA0E}">
        <p15:presenceInfo xmlns:p15="http://schemas.microsoft.com/office/powerpoint/2012/main" userId="S-1-5-21-293278450-1050466307-3730371159-31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558ED5"/>
    <a:srgbClr val="C6D9F1"/>
    <a:srgbClr val="F68A33"/>
    <a:srgbClr val="C0504D"/>
    <a:srgbClr val="0070C0"/>
    <a:srgbClr val="953735"/>
    <a:srgbClr val="E46C0A"/>
    <a:srgbClr val="0072A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6" autoAdjust="0"/>
    <p:restoredTop sz="27491" autoAdjust="0"/>
  </p:normalViewPr>
  <p:slideViewPr>
    <p:cSldViewPr snapToGrid="0" snapToObjects="1">
      <p:cViewPr varScale="1">
        <p:scale>
          <a:sx n="14" d="100"/>
          <a:sy n="14" d="100"/>
        </p:scale>
        <p:origin x="2094" y="36"/>
      </p:cViewPr>
      <p:guideLst>
        <p:guide orient="horz" pos="2904"/>
        <p:guide pos="5760"/>
        <p:guide pos="2184"/>
        <p:guide pos="4104"/>
        <p:guide pos="576"/>
        <p:guide orient="horz" pos="2856"/>
        <p:guide orient="horz" pos="1944"/>
        <p:guide orient="horz" pos="1896"/>
        <p:guide orient="horz" pos="984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10" y="96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KC MSA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54-4A89-806C-30CC1D01F292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54-4A89-806C-30CC1D01F292}"/>
              </c:ext>
            </c:extLst>
          </c:dPt>
          <c:cat>
            <c:strRef>
              <c:f>Sheet1!$A$2:$A$3</c:f>
              <c:strCache>
                <c:ptCount val="2"/>
                <c:pt idx="0">
                  <c:v>Industrial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0.37</c:v>
                </c:pt>
                <c:pt idx="1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54-4A89-806C-30CC1D01F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045252" cy="464977"/>
          </a:xfrm>
          <a:prstGeom prst="rect">
            <a:avLst/>
          </a:prstGeom>
        </p:spPr>
        <p:txBody>
          <a:bodyPr vert="horz" lIns="91798" tIns="45899" rIns="91798" bIns="4589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430" y="2"/>
            <a:ext cx="3045252" cy="464977"/>
          </a:xfrm>
          <a:prstGeom prst="rect">
            <a:avLst/>
          </a:prstGeom>
        </p:spPr>
        <p:txBody>
          <a:bodyPr vert="horz" lIns="91798" tIns="45899" rIns="91798" bIns="45899" rtlCol="0"/>
          <a:lstStyle>
            <a:lvl1pPr algn="r">
              <a:defRPr sz="1200"/>
            </a:lvl1pPr>
          </a:lstStyle>
          <a:p>
            <a:fld id="{B78A82E5-E19B-4F09-B369-877224D44494}" type="datetimeFigureOut">
              <a:rPr lang="en-US" smtClean="0"/>
              <a:t>8/9/2017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45709"/>
            <a:ext cx="3045252" cy="464977"/>
          </a:xfrm>
          <a:prstGeom prst="rect">
            <a:avLst/>
          </a:prstGeom>
        </p:spPr>
        <p:txBody>
          <a:bodyPr vert="horz" lIns="91798" tIns="45899" rIns="91798" bIns="4589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430" y="8845709"/>
            <a:ext cx="3045252" cy="464977"/>
          </a:xfrm>
          <a:prstGeom prst="rect">
            <a:avLst/>
          </a:prstGeom>
        </p:spPr>
        <p:txBody>
          <a:bodyPr vert="horz" lIns="91798" tIns="45899" rIns="91798" bIns="45899" rtlCol="0" anchor="b"/>
          <a:lstStyle>
            <a:lvl1pPr algn="r">
              <a:defRPr sz="1200"/>
            </a:lvl1pPr>
          </a:lstStyle>
          <a:p>
            <a:fld id="{18E25A0C-8BD9-433E-8179-614BD09DD6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1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4719" cy="465614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4" y="1"/>
            <a:ext cx="3044719" cy="465614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AE48CB4D-6B84-4CE0-8C2F-11320ECAF164}" type="datetimeFigureOut">
              <a:rPr lang="en-US" smtClean="0"/>
              <a:pPr/>
              <a:t>8/9/2017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4125" y="696913"/>
            <a:ext cx="45180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17" tIns="46659" rIns="93317" bIns="466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4" y="8845045"/>
            <a:ext cx="3044719" cy="465614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304F865E-5971-4487-815C-1C9F4E2B22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9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5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292" algn="l" defTabSz="10185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586" algn="l" defTabSz="10185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7879" algn="l" defTabSz="10185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173" algn="l" defTabSz="10185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6466" algn="l" defTabSz="10185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5758" algn="l" defTabSz="10185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052" algn="l" defTabSz="10185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4344" algn="l" defTabSz="101858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28738" y="719138"/>
            <a:ext cx="46609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9C59B-FC3D-4EA8-BA66-1EDE70C4CF8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973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16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32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05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87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57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28738" y="719138"/>
            <a:ext cx="46609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9C59B-FC3D-4EA8-BA66-1EDE70C4CF8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78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84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5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074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A9C59B-FC3D-4EA8-BA66-1EDE70C4CF8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6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75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696913"/>
            <a:ext cx="45116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Image: Blue River Channel Project</a:t>
            </a:r>
          </a:p>
          <a:p>
            <a:r>
              <a:rPr lang="en-US" b="0" dirty="0"/>
              <a:t>https://www.army.mil/article/175129/after_three_decades_blue_river_corridor_flood_risk_management_project_complete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C21C4-37A3-4748-9DC6-4B36DC64811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629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696913"/>
            <a:ext cx="45116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Development economic icon (Arthur </a:t>
            </a:r>
            <a:r>
              <a:rPr lang="en-US" b="0" dirty="0" err="1"/>
              <a:t>Shlain</a:t>
            </a:r>
            <a:r>
              <a:rPr lang="en-US" b="0" dirty="0"/>
              <a:t>): https://thenounproject.com/ArtZ91/collection/finance/?oq=cost&amp;cidx=2&amp;i=649838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C21C4-37A3-4748-9DC6-4B36DC64811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1993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696913"/>
            <a:ext cx="45116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Navy Yard (2015 in Review): http://www.navyyard.org/theyardblog/2016/02/12/pidc-reports-banner-year-at-the-navy-yard-in-2015-featuring-robust-growth-and-expansion/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C21C4-37A3-4748-9DC6-4B36DC64811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9277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F57D8E-397A-4819-89A2-A6787F45F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2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43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F865E-5971-4487-815C-1C9F4E2B22E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9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ativ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6057" y="554044"/>
            <a:ext cx="8914274" cy="963409"/>
          </a:xfrm>
          <a:prstGeom prst="rect">
            <a:avLst/>
          </a:prstGeom>
        </p:spPr>
        <p:txBody>
          <a:bodyPr lIns="0" tIns="50192" rIns="0" bIns="50192" anchor="ctr"/>
          <a:lstStyle>
            <a:lvl1pPr algn="l">
              <a:lnSpc>
                <a:spcPct val="100000"/>
              </a:lnSpc>
              <a:defRPr sz="2400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10"/>
          <p:cNvCxnSpPr>
            <a:cxnSpLocks noChangeShapeType="1"/>
          </p:cNvCxnSpPr>
          <p:nvPr userDrawn="1"/>
        </p:nvCxnSpPr>
        <p:spPr bwMode="auto">
          <a:xfrm>
            <a:off x="563567" y="1497013"/>
            <a:ext cx="8915400" cy="1587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rrativ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6053" y="554040"/>
            <a:ext cx="8914273" cy="963409"/>
          </a:xfrm>
          <a:prstGeom prst="rect">
            <a:avLst/>
          </a:prstGeom>
        </p:spPr>
        <p:txBody>
          <a:bodyPr lIns="0" tIns="50209" rIns="0" bIns="50209" anchor="ctr"/>
          <a:lstStyle>
            <a:lvl1pPr algn="l">
              <a:lnSpc>
                <a:spcPct val="100000"/>
              </a:lnSpc>
              <a:defRPr sz="2400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10"/>
          <p:cNvCxnSpPr>
            <a:cxnSpLocks noChangeShapeType="1"/>
          </p:cNvCxnSpPr>
          <p:nvPr userDrawn="1"/>
        </p:nvCxnSpPr>
        <p:spPr bwMode="auto">
          <a:xfrm>
            <a:off x="563563" y="1497013"/>
            <a:ext cx="8915400" cy="1587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60926338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>
            <a:off x="563564" y="1497013"/>
            <a:ext cx="8915400" cy="1587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66057" y="554044"/>
            <a:ext cx="8914274" cy="963409"/>
          </a:xfrm>
          <a:prstGeom prst="rect">
            <a:avLst/>
          </a:prstGeom>
        </p:spPr>
        <p:txBody>
          <a:bodyPr lIns="0" tIns="50192" rIns="0" bIns="50192" anchor="ctr"/>
          <a:lstStyle>
            <a:lvl1pPr algn="l">
              <a:lnSpc>
                <a:spcPct val="100000"/>
              </a:lnSpc>
              <a:defRPr sz="2400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834862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Title: Narrativ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0"/>
          <p:cNvCxnSpPr>
            <a:cxnSpLocks noChangeShapeType="1"/>
          </p:cNvCxnSpPr>
          <p:nvPr/>
        </p:nvCxnSpPr>
        <p:spPr bwMode="auto">
          <a:xfrm>
            <a:off x="563563" y="1497013"/>
            <a:ext cx="8915400" cy="1587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65289" y="537969"/>
            <a:ext cx="8915400" cy="957841"/>
          </a:xfrm>
          <a:prstGeom prst="rect">
            <a:avLst/>
          </a:prstGeom>
        </p:spPr>
        <p:txBody>
          <a:bodyPr lIns="0" tIns="50209" rIns="0" bIns="50209" anchor="ctr"/>
          <a:lstStyle>
            <a:lvl1pPr algn="l">
              <a:lnSpc>
                <a:spcPct val="100000"/>
              </a:lnSpc>
              <a:defRPr sz="2400" b="0" baseline="0">
                <a:solidFill>
                  <a:schemeClr val="tx2"/>
                </a:solidFill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64242" y="1524000"/>
            <a:ext cx="8915400" cy="5608319"/>
          </a:xfrm>
          <a:prstGeom prst="rect">
            <a:avLst/>
          </a:prstGeom>
        </p:spPr>
        <p:txBody>
          <a:bodyPr lIns="0" rIns="0"/>
          <a:lstStyle>
            <a:lvl1pPr marL="171450" indent="-171450">
              <a:spcBef>
                <a:spcPts val="0"/>
              </a:spcBef>
              <a:buFont typeface="Wingdings" pitchFamily="2" charset="2"/>
              <a:buChar char="§"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  <a:lvl2pPr marL="514350" indent="-228600"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2pPr>
            <a:lvl3pPr marL="857250" indent="-228600">
              <a:buFont typeface="Wingdings" pitchFamily="2" charset="2"/>
              <a:buChar char="§"/>
              <a:tabLst>
                <a:tab pos="800100" algn="l"/>
              </a:tabLst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3pPr>
            <a:lvl4pPr marL="1085850" indent="-228600">
              <a:buFont typeface="Tw Cen MT" pitchFamily="34" charset="0"/>
              <a:buChar char="¬"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188690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537257" y="3927220"/>
            <a:ext cx="8923373" cy="1112866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buNone/>
              <a:def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563526" y="5057103"/>
            <a:ext cx="8923373" cy="705048"/>
          </a:xfrm>
          <a:prstGeom prst="rect">
            <a:avLst/>
          </a:prstGeom>
        </p:spPr>
        <p:txBody>
          <a:bodyPr lIns="0" tIns="0" rIns="0" bIns="0"/>
          <a:lstStyle>
            <a:lvl1pPr algn="r">
              <a:buNone/>
              <a:defRPr sz="2000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11"/>
          <p:cNvCxnSpPr>
            <a:cxnSpLocks noChangeShapeType="1"/>
          </p:cNvCxnSpPr>
          <p:nvPr userDrawn="1"/>
        </p:nvCxnSpPr>
        <p:spPr bwMode="auto">
          <a:xfrm>
            <a:off x="563563" y="7151688"/>
            <a:ext cx="8915400" cy="1587"/>
          </a:xfrm>
          <a:prstGeom prst="line">
            <a:avLst/>
          </a:prstGeom>
          <a:noFill/>
          <a:ln w="1905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563563" y="539750"/>
            <a:ext cx="8915400" cy="1588"/>
          </a:xfrm>
          <a:prstGeom prst="line">
            <a:avLst/>
          </a:prstGeom>
          <a:noFill/>
          <a:ln w="1905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469434" y="7207064"/>
            <a:ext cx="4208930" cy="282949"/>
          </a:xfrm>
          <a:prstGeom prst="rect">
            <a:avLst/>
          </a:prstGeom>
        </p:spPr>
        <p:txBody>
          <a:bodyPr lIns="101882" tIns="50941" rIns="101882" bIns="5094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tabLst>
                <a:tab pos="2111375" algn="l"/>
              </a:tabLst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+mn-ea"/>
                <a:cs typeface="Arial" charset="0"/>
              </a:defRPr>
            </a:lvl1pPr>
            <a:lvl2pPr marL="515938" indent="-127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31875" indent="-26988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47813" indent="-41275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63750" indent="-55563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HR&amp;A Advisors, Inc.</a:t>
            </a:r>
            <a:r>
              <a:rPr lang="en-US" baseline="0" dirty="0">
                <a:solidFill>
                  <a:schemeClr val="bg1">
                    <a:lumMod val="50000"/>
                  </a:schemeClr>
                </a:solidFill>
              </a:rPr>
              <a:t>, | Planning Communities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020457" y="7207063"/>
            <a:ext cx="5588813" cy="326586"/>
          </a:xfrm>
          <a:prstGeom prst="rect">
            <a:avLst/>
          </a:prstGeom>
        </p:spPr>
        <p:txBody>
          <a:bodyPr lIns="101882" tIns="50941" rIns="101882" bIns="50941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  <a:lvl2pPr marL="515938" indent="-127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31875" indent="-26988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47813" indent="-41275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63750" indent="-55563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City of Fayetteville</a:t>
            </a:r>
            <a:r>
              <a:rPr lang="en-US" sz="12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Economic and Business Development Strategic and Action Plan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</a:t>
            </a:r>
            <a:fld id="{8D4A37FA-7438-4276-9247-18C2D88F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0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08689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02920" y="935685"/>
            <a:ext cx="9052560" cy="5968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0" y="317850"/>
            <a:ext cx="9052560" cy="41452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6"/>
          <p:cNvSpPr txBox="1"/>
          <p:nvPr userDrawn="1"/>
        </p:nvSpPr>
        <p:spPr>
          <a:xfrm>
            <a:off x="9244243" y="7225076"/>
            <a:ext cx="488950" cy="307744"/>
          </a:xfrm>
          <a:prstGeom prst="rect">
            <a:avLst/>
          </a:prstGeom>
          <a:noFill/>
        </p:spPr>
        <p:txBody>
          <a:bodyPr lIns="0" tIns="45704" rIns="91408" bIns="45704" anchor="ctr">
            <a:spAutoFit/>
          </a:bodyPr>
          <a:lstStyle/>
          <a:p>
            <a:pPr defTabSz="1018586">
              <a:defRPr/>
            </a:pPr>
            <a:r>
              <a:rPr lang="en-US" sz="1400" dirty="0">
                <a:solidFill>
                  <a:prstClr val="white">
                    <a:lumMod val="65000"/>
                  </a:prstClr>
                </a:solidFill>
                <a:latin typeface="Tw Cen MT" pitchFamily="34" charset="0"/>
                <a:cs typeface="Arial" pitchFamily="34" charset="0"/>
              </a:rPr>
              <a:t> </a:t>
            </a:r>
            <a:fld id="{4C96D66C-F17B-4B93-A74E-3CE7D6F47364}" type="slidenum">
              <a:rPr lang="en-US" sz="1400">
                <a:solidFill>
                  <a:prstClr val="white">
                    <a:lumMod val="85000"/>
                  </a:prstClr>
                </a:solidFill>
                <a:latin typeface="Tw Cen MT" pitchFamily="34" charset="0"/>
                <a:cs typeface="Arial" pitchFamily="34" charset="0"/>
              </a:rPr>
              <a:pPr defTabSz="1018586">
                <a:defRPr/>
              </a:pPr>
              <a:t>‹#›</a:t>
            </a:fld>
            <a:endParaRPr lang="en-US" sz="1400" dirty="0">
              <a:solidFill>
                <a:prstClr val="white">
                  <a:lumMod val="85000"/>
                </a:prstClr>
              </a:solidFill>
              <a:latin typeface="Tw Cen M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2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11"/>
          <p:cNvCxnSpPr>
            <a:cxnSpLocks noChangeShapeType="1"/>
          </p:cNvCxnSpPr>
          <p:nvPr/>
        </p:nvCxnSpPr>
        <p:spPr bwMode="auto">
          <a:xfrm>
            <a:off x="563567" y="7151689"/>
            <a:ext cx="8915400" cy="1587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cxnSp>
        <p:nvCxnSpPr>
          <p:cNvPr id="2054" name="Straight Connector 8"/>
          <p:cNvCxnSpPr>
            <a:cxnSpLocks noChangeShapeType="1"/>
          </p:cNvCxnSpPr>
          <p:nvPr/>
        </p:nvCxnSpPr>
        <p:spPr bwMode="auto">
          <a:xfrm>
            <a:off x="563567" y="539750"/>
            <a:ext cx="8915400" cy="1588"/>
          </a:xfrm>
          <a:prstGeom prst="line">
            <a:avLst/>
          </a:prstGeom>
          <a:noFill/>
          <a:ln w="12700" algn="ctr">
            <a:solidFill>
              <a:schemeClr val="bg1">
                <a:lumMod val="85000"/>
              </a:schemeClr>
            </a:solidFill>
            <a:round/>
            <a:headEnd/>
            <a:tailEnd/>
          </a:ln>
        </p:spPr>
      </p:cxnSp>
      <p:sp>
        <p:nvSpPr>
          <p:cNvPr id="6" name="Title 1"/>
          <p:cNvSpPr txBox="1">
            <a:spLocks/>
          </p:cNvSpPr>
          <p:nvPr/>
        </p:nvSpPr>
        <p:spPr>
          <a:xfrm>
            <a:off x="576939" y="7231885"/>
            <a:ext cx="4113933" cy="295024"/>
          </a:xfrm>
          <a:prstGeom prst="rect">
            <a:avLst/>
          </a:prstGeom>
        </p:spPr>
        <p:txBody>
          <a:bodyPr lIns="0" tIns="50192" rIns="0" bIns="50192" anchor="ctr"/>
          <a:lstStyle>
            <a:lvl1pPr algn="l">
              <a:defRPr sz="2800" b="0" baseline="0">
                <a:latin typeface="Tw Cen MT" pitchFamily="34" charset="0"/>
              </a:defRPr>
            </a:lvl1pPr>
          </a:lstStyle>
          <a:p>
            <a:pPr defTabSz="91408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chemeClr val="bg1">
                    <a:lumMod val="65000"/>
                  </a:schemeClr>
                </a:solidFill>
                <a:cs typeface="Arial" charset="0"/>
              </a:rPr>
              <a:t>HR&amp;A Advisors, Inc.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05100" y="7231886"/>
            <a:ext cx="6558656" cy="295024"/>
          </a:xfrm>
          <a:prstGeom prst="rect">
            <a:avLst/>
          </a:prstGeom>
        </p:spPr>
        <p:txBody>
          <a:bodyPr lIns="0" tIns="50192" rIns="0" bIns="50192" anchor="ctr"/>
          <a:lstStyle>
            <a:lvl1pPr algn="l">
              <a:defRPr sz="2800" b="0" baseline="0">
                <a:latin typeface="Tw Cen MT" pitchFamily="34" charset="0"/>
              </a:defRPr>
            </a:lvl1pPr>
          </a:lstStyle>
          <a:p>
            <a:pPr algn="r" defTabSz="91408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00" kern="0" dirty="0">
              <a:solidFill>
                <a:schemeClr val="bg1">
                  <a:lumMod val="65000"/>
                </a:schemeClr>
              </a:solidFill>
              <a:cs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95300" y="7177446"/>
            <a:ext cx="2305050" cy="5764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1795990-B5D8-4296-ACA0-7EC9F04A65CA}"/>
              </a:ext>
            </a:extLst>
          </p:cNvPr>
          <p:cNvSpPr txBox="1">
            <a:spLocks/>
          </p:cNvSpPr>
          <p:nvPr userDrawn="1"/>
        </p:nvSpPr>
        <p:spPr>
          <a:xfrm>
            <a:off x="4020457" y="7207063"/>
            <a:ext cx="5588813" cy="326586"/>
          </a:xfrm>
          <a:prstGeom prst="rect">
            <a:avLst/>
          </a:prstGeom>
        </p:spPr>
        <p:txBody>
          <a:bodyPr lIns="101882" tIns="50941" rIns="101882" bIns="50941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+mn-ea"/>
                <a:cs typeface="Arial" charset="0"/>
              </a:defRPr>
            </a:lvl1pPr>
            <a:lvl2pPr marL="515938" indent="-127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31875" indent="-26988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47813" indent="-41275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63750" indent="-55563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Blue Valley Strategy: Executive Summary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</a:t>
            </a:r>
            <a:fld id="{8D4A37FA-7438-4276-9247-18C2D88F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0" lvl="0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4C2A115-E441-40A2-A3E9-1BCE624F1B1E}"/>
              </a:ext>
            </a:extLst>
          </p:cNvPr>
          <p:cNvSpPr txBox="1">
            <a:spLocks/>
          </p:cNvSpPr>
          <p:nvPr userDrawn="1"/>
        </p:nvSpPr>
        <p:spPr>
          <a:xfrm>
            <a:off x="469434" y="7207064"/>
            <a:ext cx="5030614" cy="282949"/>
          </a:xfrm>
          <a:prstGeom prst="rect">
            <a:avLst/>
          </a:prstGeom>
        </p:spPr>
        <p:txBody>
          <a:bodyPr lIns="101882" tIns="50941" rIns="101882" bIns="5094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tabLst>
                <a:tab pos="2111375" algn="l"/>
              </a:tabLst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+mn-ea"/>
                <a:cs typeface="Arial" charset="0"/>
              </a:defRPr>
            </a:lvl1pPr>
            <a:lvl2pPr marL="515938" indent="-12700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31875" indent="-26988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47813" indent="-41275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63750" indent="-55563" algn="l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HR&amp;A Advisors, Inc.</a:t>
            </a:r>
            <a:r>
              <a:rPr lang="en-US" baseline="0" dirty="0">
                <a:solidFill>
                  <a:schemeClr val="bg1">
                    <a:lumMod val="50000"/>
                  </a:schemeClr>
                </a:solidFill>
              </a:rPr>
              <a:t> | HKS | el dorado, </a:t>
            </a:r>
            <a:r>
              <a:rPr lang="en-US" baseline="0" dirty="0" err="1">
                <a:solidFill>
                  <a:schemeClr val="bg1">
                    <a:lumMod val="50000"/>
                  </a:schemeClr>
                </a:solidFill>
              </a:rPr>
              <a:t>inc</a:t>
            </a:r>
            <a:r>
              <a:rPr lang="en-US" baseline="0" dirty="0">
                <a:solidFill>
                  <a:schemeClr val="bg1">
                    <a:lumMod val="50000"/>
                  </a:schemeClr>
                </a:solidFill>
              </a:rPr>
              <a:t> | Hg Consult | Parson + Associates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71" r:id="rId3"/>
    <p:sldLayoutId id="2147483675" r:id="rId4"/>
    <p:sldLayoutId id="2147483676" r:id="rId5"/>
    <p:sldLayoutId id="2147483679" r:id="rId6"/>
  </p:sldLayoutIdLst>
  <p:transition>
    <p:fade/>
  </p:transition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rgbClr val="000000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rgbClr val="000000"/>
          </a:solidFill>
          <a:latin typeface="Garamond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rgbClr val="000000"/>
          </a:solidFill>
          <a:latin typeface="Garamond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rgbClr val="000000"/>
          </a:solidFill>
          <a:latin typeface="Garamond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rgbClr val="000000"/>
          </a:solidFill>
          <a:latin typeface="Garamond" pitchFamily="18" charset="0"/>
        </a:defRPr>
      </a:lvl5pPr>
      <a:lvl6pPr marL="516218" algn="ctr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Garamond" pitchFamily="18" charset="0"/>
        </a:defRPr>
      </a:lvl6pPr>
      <a:lvl7pPr marL="1032433" algn="ctr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Garamond" pitchFamily="18" charset="0"/>
        </a:defRPr>
      </a:lvl7pPr>
      <a:lvl8pPr marL="1548651" algn="ctr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Garamond" pitchFamily="18" charset="0"/>
        </a:defRPr>
      </a:lvl8pPr>
      <a:lvl9pPr marL="2064867" algn="ctr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Garamond" pitchFamily="18" charset="0"/>
        </a:defRPr>
      </a:lvl9pPr>
    </p:titleStyle>
    <p:bodyStyle>
      <a:lvl1pPr marL="260257" indent="-260257" algn="l" rtl="0" eaLnBrk="0" fontAlgn="base" hangingPunct="0">
        <a:spcBef>
          <a:spcPct val="50000"/>
        </a:spcBef>
        <a:spcAft>
          <a:spcPct val="0"/>
        </a:spcAft>
        <a:buChar char="•"/>
        <a:tabLst>
          <a:tab pos="837906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837906" indent="-190433" algn="l" rtl="0" eaLnBrk="0" fontAlgn="base" hangingPunct="0">
        <a:spcBef>
          <a:spcPct val="25000"/>
        </a:spcBef>
        <a:spcAft>
          <a:spcPct val="0"/>
        </a:spcAft>
        <a:buChar char="–"/>
        <a:tabLst>
          <a:tab pos="837906" algn="l"/>
        </a:tabLst>
        <a:defRPr sz="1300">
          <a:solidFill>
            <a:schemeClr val="tx1"/>
          </a:solidFill>
          <a:latin typeface="+mn-lt"/>
        </a:defRPr>
      </a:lvl2pPr>
      <a:lvl3pPr marL="1415552" indent="-182498" algn="l" rtl="0" eaLnBrk="0" fontAlgn="base" hangingPunct="0">
        <a:spcBef>
          <a:spcPct val="25000"/>
        </a:spcBef>
        <a:spcAft>
          <a:spcPct val="0"/>
        </a:spcAft>
        <a:buChar char="•"/>
        <a:tabLst>
          <a:tab pos="837906" algn="l"/>
        </a:tabLst>
        <a:defRPr sz="1100">
          <a:solidFill>
            <a:schemeClr val="tx1"/>
          </a:solidFill>
          <a:latin typeface="+mn-lt"/>
        </a:defRPr>
      </a:lvl3pPr>
      <a:lvl4pPr marL="1801181" indent="-188847" algn="l" rtl="0" eaLnBrk="0" fontAlgn="base" hangingPunct="0">
        <a:spcBef>
          <a:spcPct val="25000"/>
        </a:spcBef>
        <a:spcAft>
          <a:spcPct val="0"/>
        </a:spcAft>
        <a:buChar char="–"/>
        <a:tabLst>
          <a:tab pos="837906" algn="l"/>
        </a:tabLst>
        <a:defRPr sz="1100">
          <a:solidFill>
            <a:schemeClr val="tx1"/>
          </a:solidFill>
          <a:latin typeface="+mn-lt"/>
        </a:defRPr>
      </a:lvl4pPr>
      <a:lvl5pPr marL="2186807" indent="-184085" algn="l" rtl="0" eaLnBrk="0" fontAlgn="base" hangingPunct="0">
        <a:spcBef>
          <a:spcPct val="25000"/>
        </a:spcBef>
        <a:spcAft>
          <a:spcPct val="0"/>
        </a:spcAft>
        <a:buChar char="•"/>
        <a:tabLst>
          <a:tab pos="837906" algn="l"/>
        </a:tabLst>
        <a:defRPr sz="1100">
          <a:solidFill>
            <a:schemeClr val="tx1"/>
          </a:solidFill>
          <a:latin typeface="+mn-lt"/>
        </a:defRPr>
      </a:lvl5pPr>
      <a:lvl6pPr marL="2704761" indent="-186412" algn="l" rtl="0" fontAlgn="base">
        <a:spcBef>
          <a:spcPct val="25000"/>
        </a:spcBef>
        <a:spcAft>
          <a:spcPct val="0"/>
        </a:spcAft>
        <a:buChar char="•"/>
        <a:tabLst>
          <a:tab pos="838852" algn="l"/>
        </a:tabLst>
        <a:defRPr sz="1100">
          <a:solidFill>
            <a:schemeClr val="tx1"/>
          </a:solidFill>
          <a:latin typeface="+mn-lt"/>
        </a:defRPr>
      </a:lvl6pPr>
      <a:lvl7pPr marL="3220978" indent="-186412" algn="l" rtl="0" fontAlgn="base">
        <a:spcBef>
          <a:spcPct val="25000"/>
        </a:spcBef>
        <a:spcAft>
          <a:spcPct val="0"/>
        </a:spcAft>
        <a:buChar char="•"/>
        <a:tabLst>
          <a:tab pos="838852" algn="l"/>
        </a:tabLst>
        <a:defRPr sz="1100">
          <a:solidFill>
            <a:schemeClr val="tx1"/>
          </a:solidFill>
          <a:latin typeface="+mn-lt"/>
        </a:defRPr>
      </a:lvl7pPr>
      <a:lvl8pPr marL="3737193" indent="-186412" algn="l" rtl="0" fontAlgn="base">
        <a:spcBef>
          <a:spcPct val="25000"/>
        </a:spcBef>
        <a:spcAft>
          <a:spcPct val="0"/>
        </a:spcAft>
        <a:buChar char="•"/>
        <a:tabLst>
          <a:tab pos="838852" algn="l"/>
        </a:tabLst>
        <a:defRPr sz="1100">
          <a:solidFill>
            <a:schemeClr val="tx1"/>
          </a:solidFill>
          <a:latin typeface="+mn-lt"/>
        </a:defRPr>
      </a:lvl8pPr>
      <a:lvl9pPr marL="4253408" indent="-186412" algn="l" rtl="0" fontAlgn="base">
        <a:spcBef>
          <a:spcPct val="25000"/>
        </a:spcBef>
        <a:spcAft>
          <a:spcPct val="0"/>
        </a:spcAft>
        <a:buChar char="•"/>
        <a:tabLst>
          <a:tab pos="838852" algn="l"/>
        </a:tabLst>
        <a:defRPr sz="1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32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6218" algn="l" defTabSz="1032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433" algn="l" defTabSz="1032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651" algn="l" defTabSz="1032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64867" algn="l" defTabSz="1032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083" algn="l" defTabSz="1032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300" algn="l" defTabSz="1032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517" algn="l" defTabSz="1032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9734" algn="l" defTabSz="1032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5924550"/>
            <a:ext cx="10127637" cy="18894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Picture 15" descr="hra_clea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3"/>
          <a:stretch/>
        </p:blipFill>
        <p:spPr bwMode="auto">
          <a:xfrm>
            <a:off x="212627" y="6641454"/>
            <a:ext cx="1937297" cy="4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4824754" y="7334802"/>
            <a:ext cx="50292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800" dirty="0">
                <a:solidFill>
                  <a:srgbClr val="002060"/>
                </a:solidFill>
                <a:latin typeface="+mj-lt"/>
              </a:rPr>
              <a:t>August 2017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12627" y="4175179"/>
            <a:ext cx="11602655" cy="1169816"/>
          </a:xfrm>
        </p:spPr>
        <p:txBody>
          <a:bodyPr anchor="t"/>
          <a:lstStyle/>
          <a:p>
            <a:pPr marL="0" lvl="0" algn="l">
              <a:spcBef>
                <a:spcPts val="0"/>
              </a:spcBef>
            </a:pPr>
            <a:endParaRPr lang="en-US" sz="12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endParaRPr lang="en-US" sz="28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endParaRPr lang="en-US" sz="28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endParaRPr lang="en-US" sz="28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endParaRPr lang="en-US" sz="28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</a:rPr>
              <a:t>Blue Valley Redevelopment Opportunity Assessment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79" y="6713721"/>
            <a:ext cx="1402735" cy="321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54" y="6641454"/>
            <a:ext cx="1112067" cy="450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72" y="6628284"/>
            <a:ext cx="1089568" cy="433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36" y="6584714"/>
            <a:ext cx="627218" cy="520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2B6E90-88CF-4DD0-90CD-541A029C3B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27637" cy="59650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690648-072B-468F-BC44-08898B53E908}"/>
              </a:ext>
            </a:extLst>
          </p:cNvPr>
          <p:cNvSpPr/>
          <p:nvPr/>
        </p:nvSpPr>
        <p:spPr>
          <a:xfrm>
            <a:off x="124122" y="5324724"/>
            <a:ext cx="3219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chemeClr val="bg1"/>
                </a:solidFill>
              </a:rPr>
              <a:t>Executive Summary </a:t>
            </a:r>
          </a:p>
        </p:txBody>
      </p:sp>
    </p:spTree>
    <p:extLst>
      <p:ext uri="{BB962C8B-B14F-4D97-AF65-F5344CB8AC3E}">
        <p14:creationId xmlns:p14="http://schemas.microsoft.com/office/powerpoint/2010/main" val="19309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A783-03E9-4402-B6E8-F32D848C4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North Segment | </a:t>
            </a:r>
            <a:r>
              <a:rPr lang="en-US" dirty="0"/>
              <a:t>River &amp; Rail Access, but Deficient Road Network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C32219-7B1F-4AC5-9340-267E81ACC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5"/>
          <a:stretch/>
        </p:blipFill>
        <p:spPr>
          <a:xfrm>
            <a:off x="5124589" y="1521210"/>
            <a:ext cx="4311511" cy="55194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561F1D-10EC-4A14-88D2-BA443AAF91C2}"/>
              </a:ext>
            </a:extLst>
          </p:cNvPr>
          <p:cNvGrpSpPr/>
          <p:nvPr/>
        </p:nvGrpSpPr>
        <p:grpSpPr>
          <a:xfrm>
            <a:off x="523878" y="1984763"/>
            <a:ext cx="5020320" cy="4517637"/>
            <a:chOff x="1065577" y="2224708"/>
            <a:chExt cx="10015696" cy="495229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B3E8083-5A29-4965-9229-34AE65479107}"/>
                </a:ext>
              </a:extLst>
            </p:cNvPr>
            <p:cNvSpPr/>
            <p:nvPr/>
          </p:nvSpPr>
          <p:spPr bwMode="auto">
            <a:xfrm>
              <a:off x="1103672" y="2224708"/>
              <a:ext cx="2539926" cy="661199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Area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92510E-520E-4AB3-8AEF-179350F24796}"/>
                </a:ext>
              </a:extLst>
            </p:cNvPr>
            <p:cNvSpPr/>
            <p:nvPr/>
          </p:nvSpPr>
          <p:spPr bwMode="auto">
            <a:xfrm>
              <a:off x="3662645" y="2224709"/>
              <a:ext cx="7404667" cy="6611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1,760 acres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1978C0-0167-423A-B4E5-6176D17E4B57}"/>
                </a:ext>
              </a:extLst>
            </p:cNvPr>
            <p:cNvSpPr/>
            <p:nvPr/>
          </p:nvSpPr>
          <p:spPr bwMode="auto">
            <a:xfrm>
              <a:off x="1071869" y="4210806"/>
              <a:ext cx="2571731" cy="1197199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Key Needs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03FAEB-9DB7-404D-B708-1248B2FB7144}"/>
                </a:ext>
              </a:extLst>
            </p:cNvPr>
            <p:cNvSpPr/>
            <p:nvPr/>
          </p:nvSpPr>
          <p:spPr bwMode="auto">
            <a:xfrm>
              <a:off x="3583887" y="4210808"/>
              <a:ext cx="7497386" cy="11971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Access 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– address road deficiency</a:t>
              </a:r>
            </a:p>
            <a:p>
              <a:pPr algn="ctr" eaLnBrk="0" hangingPunct="0"/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Assets –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leverage rail &amp; river access</a:t>
              </a:r>
              <a:endPara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E4BFB3-C8CA-4262-95B2-1A5D0ED36052}"/>
                </a:ext>
              </a:extLst>
            </p:cNvPr>
            <p:cNvSpPr/>
            <p:nvPr/>
          </p:nvSpPr>
          <p:spPr bwMode="auto">
            <a:xfrm>
              <a:off x="1065577" y="5499075"/>
              <a:ext cx="2539926" cy="1677925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Future Potential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0E3FCA-D25D-4D1A-9D19-A7CC5FFA7519}"/>
                </a:ext>
              </a:extLst>
            </p:cNvPr>
            <p:cNvSpPr/>
            <p:nvPr/>
          </p:nvSpPr>
          <p:spPr bwMode="auto">
            <a:xfrm>
              <a:off x="3624550" y="5499076"/>
              <a:ext cx="7404667" cy="16779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Rail &amp; River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Major road investment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Warehousing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Heavy industrial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Manufacturing &amp; food industry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C508A8B-EE14-4C36-B0A1-C90B97B77450}"/>
                </a:ext>
              </a:extLst>
            </p:cNvPr>
            <p:cNvSpPr/>
            <p:nvPr/>
          </p:nvSpPr>
          <p:spPr bwMode="auto">
            <a:xfrm>
              <a:off x="1084624" y="3031410"/>
              <a:ext cx="2539926" cy="1088333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Key Industries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3AAF736-9616-420F-98A6-870D71843704}"/>
                </a:ext>
              </a:extLst>
            </p:cNvPr>
            <p:cNvSpPr/>
            <p:nvPr/>
          </p:nvSpPr>
          <p:spPr bwMode="auto">
            <a:xfrm>
              <a:off x="3643598" y="3031411"/>
              <a:ext cx="7404667" cy="10883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Trucking, Logistics, Auto Parts &amp; Repair, Agricultural Products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72624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A783-03E9-4402-B6E8-F32D848C4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Central Segment |</a:t>
            </a:r>
            <a:r>
              <a:rPr lang="en-US" dirty="0"/>
              <a:t> East-West Connectivity and Neighborhood Proximity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194EC9-504C-4C88-A0C6-93096820B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68" b="9192"/>
          <a:stretch/>
        </p:blipFill>
        <p:spPr>
          <a:xfrm>
            <a:off x="5219700" y="1984763"/>
            <a:ext cx="4616086" cy="50383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8EE0EE1-25CB-4E6D-B29F-47D87E0A871D}"/>
              </a:ext>
            </a:extLst>
          </p:cNvPr>
          <p:cNvGrpSpPr/>
          <p:nvPr/>
        </p:nvGrpSpPr>
        <p:grpSpPr>
          <a:xfrm>
            <a:off x="555742" y="1984763"/>
            <a:ext cx="4999669" cy="4517637"/>
            <a:chOff x="1129147" y="2224708"/>
            <a:chExt cx="9974496" cy="495229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890C812-A6CE-4C01-BFE2-B51AC506A9A1}"/>
                </a:ext>
              </a:extLst>
            </p:cNvPr>
            <p:cNvSpPr/>
            <p:nvPr/>
          </p:nvSpPr>
          <p:spPr bwMode="auto">
            <a:xfrm>
              <a:off x="1167242" y="2224708"/>
              <a:ext cx="2476357" cy="661199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Area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EA14E4-E494-443C-9737-0AEB997426D7}"/>
                </a:ext>
              </a:extLst>
            </p:cNvPr>
            <p:cNvSpPr/>
            <p:nvPr/>
          </p:nvSpPr>
          <p:spPr bwMode="auto">
            <a:xfrm>
              <a:off x="3662645" y="2224709"/>
              <a:ext cx="7426761" cy="6611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1,220 acres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59F31C9-FF04-4F0F-AEED-E01D225E0310}"/>
                </a:ext>
              </a:extLst>
            </p:cNvPr>
            <p:cNvSpPr/>
            <p:nvPr/>
          </p:nvSpPr>
          <p:spPr bwMode="auto">
            <a:xfrm>
              <a:off x="1136233" y="4210806"/>
              <a:ext cx="2507365" cy="1197199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Key Needs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79CFBB9-AFF4-4A3C-9748-5AF722DDDAE9}"/>
                </a:ext>
              </a:extLst>
            </p:cNvPr>
            <p:cNvSpPr/>
            <p:nvPr/>
          </p:nvSpPr>
          <p:spPr bwMode="auto">
            <a:xfrm>
              <a:off x="3583887" y="4210808"/>
              <a:ext cx="7519756" cy="11971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Access 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– complete N/S access</a:t>
              </a:r>
            </a:p>
            <a:p>
              <a:pPr algn="ctr" eaLnBrk="0" hangingPunct="0"/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Green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– trails &amp; parks</a:t>
              </a:r>
            </a:p>
            <a:p>
              <a:pPr algn="ctr" eaLnBrk="0" hangingPunct="0"/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Streetscape 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– improve perceptions</a:t>
              </a:r>
              <a:endPara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1BAF76-EB5A-4701-A84B-EA2EB546A430}"/>
                </a:ext>
              </a:extLst>
            </p:cNvPr>
            <p:cNvSpPr/>
            <p:nvPr/>
          </p:nvSpPr>
          <p:spPr bwMode="auto">
            <a:xfrm>
              <a:off x="1129147" y="5499075"/>
              <a:ext cx="2476357" cy="1677925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Future Potential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32C54BA-72F3-4EF3-9A5B-85CBAA4F3183}"/>
                </a:ext>
              </a:extLst>
            </p:cNvPr>
            <p:cNvSpPr/>
            <p:nvPr/>
          </p:nvSpPr>
          <p:spPr bwMode="auto">
            <a:xfrm>
              <a:off x="3624550" y="5499076"/>
              <a:ext cx="7479093" cy="16779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Neighborhood Transition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Light industrial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Neighborhood development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Recreation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6F6FF31-A1FF-44C4-87CC-DD235D572EF8}"/>
                </a:ext>
              </a:extLst>
            </p:cNvPr>
            <p:cNvSpPr/>
            <p:nvPr/>
          </p:nvSpPr>
          <p:spPr bwMode="auto">
            <a:xfrm>
              <a:off x="1148194" y="3031410"/>
              <a:ext cx="2476357" cy="1088333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Key Industries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960A01-0760-435F-8242-F564E1DAD5E2}"/>
                </a:ext>
              </a:extLst>
            </p:cNvPr>
            <p:cNvSpPr/>
            <p:nvPr/>
          </p:nvSpPr>
          <p:spPr bwMode="auto">
            <a:xfrm>
              <a:off x="3643598" y="3031411"/>
              <a:ext cx="7426761" cy="10883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Warehousing, Material Handling, Equipment Rental, and Auto Salvage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40868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A783-03E9-4402-B6E8-F32D848C4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South </a:t>
            </a:r>
            <a:r>
              <a:rPr lang="en-US" b="1"/>
              <a:t>Segment </a:t>
            </a:r>
            <a:r>
              <a:rPr lang="en-US" b="1" dirty="0"/>
              <a:t>|</a:t>
            </a:r>
            <a:r>
              <a:rPr lang="en-US"/>
              <a:t> </a:t>
            </a:r>
            <a:r>
              <a:rPr lang="en-US" dirty="0"/>
              <a:t>Major Interstates and Opportunity Site Concentration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641B3F9-DF5B-4AB8-B6E9-72DF07C9BBF3}"/>
              </a:ext>
            </a:extLst>
          </p:cNvPr>
          <p:cNvGrpSpPr/>
          <p:nvPr/>
        </p:nvGrpSpPr>
        <p:grpSpPr>
          <a:xfrm>
            <a:off x="561662" y="1984763"/>
            <a:ext cx="4962542" cy="4876482"/>
            <a:chOff x="1140957" y="2224708"/>
            <a:chExt cx="9900427" cy="5345662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5A93B42-C568-4A67-A0AC-C2939C7287CC}"/>
                </a:ext>
              </a:extLst>
            </p:cNvPr>
            <p:cNvSpPr/>
            <p:nvPr/>
          </p:nvSpPr>
          <p:spPr bwMode="auto">
            <a:xfrm>
              <a:off x="1179052" y="2224708"/>
              <a:ext cx="2464546" cy="661199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Area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27949C6-E921-4619-BCCE-56B90AB8A3DD}"/>
                </a:ext>
              </a:extLst>
            </p:cNvPr>
            <p:cNvSpPr/>
            <p:nvPr/>
          </p:nvSpPr>
          <p:spPr bwMode="auto">
            <a:xfrm>
              <a:off x="3662645" y="2224709"/>
              <a:ext cx="7365271" cy="6611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1,620 acres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7EEB1F6-8AAA-4E5E-B60B-CFC6CFE3E345}"/>
                </a:ext>
              </a:extLst>
            </p:cNvPr>
            <p:cNvSpPr/>
            <p:nvPr/>
          </p:nvSpPr>
          <p:spPr bwMode="auto">
            <a:xfrm>
              <a:off x="1148191" y="4210806"/>
              <a:ext cx="2495407" cy="1197199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Key Needs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B52E3ED-D691-40FA-9323-57A2E32BD482}"/>
                </a:ext>
              </a:extLst>
            </p:cNvPr>
            <p:cNvSpPr/>
            <p:nvPr/>
          </p:nvSpPr>
          <p:spPr bwMode="auto">
            <a:xfrm>
              <a:off x="3583887" y="4210808"/>
              <a:ext cx="7457497" cy="11971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Access 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– connect opportunity sites to </a:t>
              </a:r>
              <a:r>
                <a:rPr lang="en-US" sz="1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Trafficway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F2AF39D-9CBE-4274-92A0-AB771A38C334}"/>
                </a:ext>
              </a:extLst>
            </p:cNvPr>
            <p:cNvSpPr/>
            <p:nvPr/>
          </p:nvSpPr>
          <p:spPr bwMode="auto">
            <a:xfrm>
              <a:off x="1140957" y="5499074"/>
              <a:ext cx="2464546" cy="2071295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Future Potential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D73912E-4669-4B36-88F2-11BB4CB1498E}"/>
                </a:ext>
              </a:extLst>
            </p:cNvPr>
            <p:cNvSpPr/>
            <p:nvPr/>
          </p:nvSpPr>
          <p:spPr bwMode="auto">
            <a:xfrm>
              <a:off x="3624550" y="5499076"/>
              <a:ext cx="7365271" cy="20712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Mixed Industrial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Traditional Manufacturing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Artisan &amp; Maker Space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Incubators</a:t>
              </a:r>
            </a:p>
            <a:p>
              <a:pPr algn="ctr"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Agricultural &amp; Food Production 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D27AD97-9B60-4CDA-A65C-EB37AFA7F0E5}"/>
                </a:ext>
              </a:extLst>
            </p:cNvPr>
            <p:cNvSpPr/>
            <p:nvPr/>
          </p:nvSpPr>
          <p:spPr bwMode="auto">
            <a:xfrm>
              <a:off x="1160004" y="3031410"/>
              <a:ext cx="2464546" cy="1088333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Key Industries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695F481-2720-487E-B24B-E0507827CA90}"/>
                </a:ext>
              </a:extLst>
            </p:cNvPr>
            <p:cNvSpPr/>
            <p:nvPr/>
          </p:nvSpPr>
          <p:spPr bwMode="auto">
            <a:xfrm>
              <a:off x="3643598" y="3031411"/>
              <a:ext cx="7365271" cy="10883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Recycling, Waste management, Equipment Rental, and Auto Parts &amp; Repair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CBD2DA-A154-4964-9E70-7C4AC4271ACB}"/>
              </a:ext>
            </a:extLst>
          </p:cNvPr>
          <p:cNvGrpSpPr/>
          <p:nvPr/>
        </p:nvGrpSpPr>
        <p:grpSpPr>
          <a:xfrm>
            <a:off x="6186310" y="1984764"/>
            <a:ext cx="2920497" cy="4876481"/>
            <a:chOff x="6186310" y="2218348"/>
            <a:chExt cx="2920497" cy="47829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B47D56-DE98-4E07-81FF-C5F1E426A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9" t="4558" r="10219" b="8245"/>
            <a:stretch/>
          </p:blipFill>
          <p:spPr>
            <a:xfrm>
              <a:off x="6186310" y="2218348"/>
              <a:ext cx="2920497" cy="4782937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935C95-5B63-4C58-ACE8-3A4BEAF529D8}"/>
                </a:ext>
              </a:extLst>
            </p:cNvPr>
            <p:cNvSpPr/>
            <p:nvPr/>
          </p:nvSpPr>
          <p:spPr bwMode="auto">
            <a:xfrm>
              <a:off x="6407487" y="5212373"/>
              <a:ext cx="1535510" cy="1556917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2107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Approach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18E223-1099-4000-88A0-B5D1C112379C}"/>
              </a:ext>
            </a:extLst>
          </p:cNvPr>
          <p:cNvSpPr txBox="1"/>
          <p:nvPr/>
        </p:nvSpPr>
        <p:spPr>
          <a:xfrm>
            <a:off x="561226" y="1556995"/>
            <a:ext cx="2799473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2000" b="1" dirty="0">
                <a:solidFill>
                  <a:schemeClr val="tx2"/>
                </a:solidFill>
                <a:latin typeface="+mn-lt"/>
              </a:rPr>
              <a:t>Create Value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76D738-A752-4055-BC8E-574135FC3393}"/>
              </a:ext>
            </a:extLst>
          </p:cNvPr>
          <p:cNvSpPr txBox="1"/>
          <p:nvPr/>
        </p:nvSpPr>
        <p:spPr>
          <a:xfrm>
            <a:off x="6390963" y="1582961"/>
            <a:ext cx="3060381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2000" b="1" dirty="0">
                <a:solidFill>
                  <a:schemeClr val="tx2"/>
                </a:solidFill>
                <a:latin typeface="+mn-lt"/>
              </a:rPr>
              <a:t>Facilitate Development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2D7C53-BB36-4BD3-8AD9-CB07F0367764}"/>
              </a:ext>
            </a:extLst>
          </p:cNvPr>
          <p:cNvSpPr txBox="1"/>
          <p:nvPr/>
        </p:nvSpPr>
        <p:spPr>
          <a:xfrm>
            <a:off x="3535431" y="1556995"/>
            <a:ext cx="2799473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2000" b="1" dirty="0">
                <a:solidFill>
                  <a:schemeClr val="tx2"/>
                </a:solidFill>
                <a:latin typeface="+mn-lt"/>
              </a:rPr>
              <a:t>Increase Visibility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4742A1-CFFD-4CE1-99BE-6C4F8942D8C0}"/>
              </a:ext>
            </a:extLst>
          </p:cNvPr>
          <p:cNvGrpSpPr/>
          <p:nvPr/>
        </p:nvGrpSpPr>
        <p:grpSpPr>
          <a:xfrm>
            <a:off x="527242" y="2000126"/>
            <a:ext cx="8963847" cy="5080097"/>
            <a:chOff x="513347" y="2527928"/>
            <a:chExt cx="8963847" cy="445374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7C31D5-75D3-4204-B7A1-F3498EF6DB88}"/>
                </a:ext>
              </a:extLst>
            </p:cNvPr>
            <p:cNvSpPr/>
            <p:nvPr/>
          </p:nvSpPr>
          <p:spPr bwMode="auto">
            <a:xfrm>
              <a:off x="513347" y="2527928"/>
              <a:ext cx="8963847" cy="44537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0BDEBA-D170-40BA-9DEB-3CF4464AB0CE}"/>
                </a:ext>
              </a:extLst>
            </p:cNvPr>
            <p:cNvSpPr/>
            <p:nvPr/>
          </p:nvSpPr>
          <p:spPr>
            <a:xfrm>
              <a:off x="605054" y="4788795"/>
              <a:ext cx="2802246" cy="2113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txBody>
            <a:bodyPr vert="horz" lIns="100584" tIns="50292" rIns="100584" bIns="50292" rtlCol="0" anchor="ctr"/>
            <a:lstStyle/>
            <a:p>
              <a:pPr algn="ctr"/>
              <a:endPara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D8874C7-9DBC-4433-9DCA-40D8BC4A11F0}"/>
                </a:ext>
              </a:extLst>
            </p:cNvPr>
            <p:cNvSpPr/>
            <p:nvPr/>
          </p:nvSpPr>
          <p:spPr>
            <a:xfrm>
              <a:off x="620251" y="4796946"/>
              <a:ext cx="2609533" cy="20042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700" b="1" dirty="0">
                  <a:solidFill>
                    <a:schemeClr val="tx2"/>
                  </a:solidFill>
                  <a:latin typeface="+mj-lt"/>
                </a:rPr>
                <a:t>Road infrastructure </a:t>
              </a:r>
              <a:r>
                <a:rPr 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to complete missing links &amp; unlock development</a:t>
              </a:r>
            </a:p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Improved</a:t>
              </a:r>
              <a:r>
                <a:rPr lang="en-US" sz="1700" b="1" dirty="0">
                  <a:solidFill>
                    <a:schemeClr val="tx2"/>
                  </a:solidFill>
                  <a:latin typeface="+mj-lt"/>
                </a:rPr>
                <a:t> workforce access</a:t>
              </a:r>
            </a:p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New </a:t>
              </a:r>
              <a:r>
                <a:rPr lang="en-US" sz="1700" b="1" dirty="0">
                  <a:solidFill>
                    <a:schemeClr val="tx2"/>
                  </a:solidFill>
                  <a:latin typeface="+mj-lt"/>
                </a:rPr>
                <a:t>open space </a:t>
              </a:r>
            </a:p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17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889D50A-8B6B-46B5-9AF2-2C86A5623F7E}"/>
                </a:ext>
              </a:extLst>
            </p:cNvPr>
            <p:cNvSpPr/>
            <p:nvPr/>
          </p:nvSpPr>
          <p:spPr>
            <a:xfrm>
              <a:off x="6527074" y="4788795"/>
              <a:ext cx="2827957" cy="2113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txBody>
            <a:bodyPr vert="horz" lIns="100584" tIns="50292" rIns="100584" bIns="50292" rtlCol="0" anchor="ctr"/>
            <a:lstStyle/>
            <a:p>
              <a:pPr algn="ctr"/>
              <a:endPara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012B5FB-C494-4EB7-B114-0FFB107C7197}"/>
                </a:ext>
              </a:extLst>
            </p:cNvPr>
            <p:cNvSpPr/>
            <p:nvPr/>
          </p:nvSpPr>
          <p:spPr>
            <a:xfrm>
              <a:off x="3555138" y="4788796"/>
              <a:ext cx="2823761" cy="2113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txBody>
            <a:bodyPr vert="horz" lIns="100584" tIns="50292" rIns="100584" bIns="50292" rtlCol="0" anchor="ctr"/>
            <a:lstStyle/>
            <a:p>
              <a:pPr algn="ctr"/>
              <a:endPara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11FE755-56A3-4442-8FA5-0560D8BE7A25}"/>
                </a:ext>
              </a:extLst>
            </p:cNvPr>
            <p:cNvSpPr/>
            <p:nvPr/>
          </p:nvSpPr>
          <p:spPr>
            <a:xfrm>
              <a:off x="3581093" y="4826368"/>
              <a:ext cx="2609533" cy="19368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700" b="1" dirty="0">
                  <a:solidFill>
                    <a:schemeClr val="tx2"/>
                  </a:solidFill>
                  <a:latin typeface="+mj-lt"/>
                </a:rPr>
                <a:t>Streetscape improvements </a:t>
              </a:r>
              <a:r>
                <a:rPr lang="en-US" sz="1700" dirty="0">
                  <a:latin typeface="+mj-lt"/>
                </a:rPr>
                <a:t>to</a:t>
              </a:r>
              <a:r>
                <a:rPr lang="en-US" sz="1700" b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improve perceptions</a:t>
              </a:r>
            </a:p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700" b="1" dirty="0">
                  <a:solidFill>
                    <a:schemeClr val="tx2"/>
                  </a:solidFill>
                  <a:latin typeface="+mj-lt"/>
                </a:rPr>
                <a:t>Strategic communication </a:t>
              </a:r>
              <a:r>
                <a:rPr 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of assets &amp; investments</a:t>
              </a:r>
            </a:p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700" b="1" dirty="0">
                  <a:solidFill>
                    <a:schemeClr val="tx2"/>
                  </a:solidFill>
                  <a:latin typeface="+mj-lt"/>
                </a:rPr>
                <a:t>Code enforcement </a:t>
              </a:r>
              <a:r>
                <a:rPr lang="en-US" sz="1700" dirty="0">
                  <a:latin typeface="+mj-lt"/>
                </a:rPr>
                <a:t>to</a:t>
              </a:r>
              <a:r>
                <a:rPr 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curb illegal dumping</a:t>
              </a:r>
              <a:endParaRPr lang="en-US" sz="17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0A55FDC-D621-4CAE-A644-A92198F3E2A2}"/>
                </a:ext>
              </a:extLst>
            </p:cNvPr>
            <p:cNvSpPr/>
            <p:nvPr/>
          </p:nvSpPr>
          <p:spPr>
            <a:xfrm>
              <a:off x="6633978" y="4815305"/>
              <a:ext cx="2609533" cy="1441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700" b="1" dirty="0">
                  <a:solidFill>
                    <a:schemeClr val="tx2"/>
                  </a:solidFill>
                  <a:latin typeface="+mj-lt"/>
                </a:rPr>
                <a:t>Targeted incentives </a:t>
              </a:r>
              <a:r>
                <a:rPr 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to attract investment</a:t>
              </a:r>
            </a:p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700" b="1" dirty="0">
                  <a:solidFill>
                    <a:schemeClr val="tx2"/>
                  </a:solidFill>
                  <a:latin typeface="+mj-lt"/>
                </a:rPr>
                <a:t>Public investment </a:t>
              </a:r>
              <a:r>
                <a:rPr lang="en-US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to reduce private sector risk</a:t>
              </a:r>
            </a:p>
            <a:p>
              <a:pPr marL="171450" indent="-1714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17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15CC5CE-CEBD-4876-B5E5-361C873D45A6}"/>
              </a:ext>
            </a:extLst>
          </p:cNvPr>
          <p:cNvSpPr txBox="1"/>
          <p:nvPr/>
        </p:nvSpPr>
        <p:spPr>
          <a:xfrm>
            <a:off x="566057" y="1952602"/>
            <a:ext cx="2799473" cy="70787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Target Infrastructure Investment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D7F9CB-BE15-4B6F-9BD2-DA3AAB197815}"/>
              </a:ext>
            </a:extLst>
          </p:cNvPr>
          <p:cNvSpPr txBox="1"/>
          <p:nvPr/>
        </p:nvSpPr>
        <p:spPr>
          <a:xfrm>
            <a:off x="3546748" y="1961586"/>
            <a:ext cx="2799473" cy="70787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Improve Communications &amp; Perceptions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2B0736-DDE6-4F85-BE75-BFA9822A4BFC}"/>
              </a:ext>
            </a:extLst>
          </p:cNvPr>
          <p:cNvSpPr txBox="1"/>
          <p:nvPr/>
        </p:nvSpPr>
        <p:spPr>
          <a:xfrm>
            <a:off x="6615047" y="1973567"/>
            <a:ext cx="2799473" cy="70787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Minimize Risks 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&amp; Costs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4225C3-1DE8-47CC-ABF6-8DC398A62414}"/>
              </a:ext>
            </a:extLst>
          </p:cNvPr>
          <p:cNvSpPr/>
          <p:nvPr/>
        </p:nvSpPr>
        <p:spPr bwMode="auto">
          <a:xfrm>
            <a:off x="608191" y="2693317"/>
            <a:ext cx="2813004" cy="1842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D3044-593D-420B-9F93-D38308ACCF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3"/>
          <a:stretch/>
        </p:blipFill>
        <p:spPr>
          <a:xfrm>
            <a:off x="1005631" y="2765450"/>
            <a:ext cx="2014400" cy="174904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8E92367-DCE7-401E-88C1-B63C4DD48A17}"/>
              </a:ext>
            </a:extLst>
          </p:cNvPr>
          <p:cNvSpPr/>
          <p:nvPr/>
        </p:nvSpPr>
        <p:spPr bwMode="auto">
          <a:xfrm>
            <a:off x="6530211" y="2690603"/>
            <a:ext cx="2813004" cy="18453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890788-E1E8-4A5B-B0E6-DB0FDD579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1"/>
          <a:stretch/>
        </p:blipFill>
        <p:spPr>
          <a:xfrm>
            <a:off x="6864123" y="2693317"/>
            <a:ext cx="2255860" cy="1841881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7658E936-14A2-403D-BB80-665BA2F9F0D8}"/>
              </a:ext>
            </a:extLst>
          </p:cNvPr>
          <p:cNvSpPr/>
          <p:nvPr/>
        </p:nvSpPr>
        <p:spPr bwMode="auto">
          <a:xfrm>
            <a:off x="3569033" y="2681443"/>
            <a:ext cx="2813004" cy="18544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8981AB6-AFED-4C82-96CB-CCA34A8D6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2"/>
          <a:stretch/>
        </p:blipFill>
        <p:spPr>
          <a:xfrm>
            <a:off x="4086935" y="2800549"/>
            <a:ext cx="1813910" cy="156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175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Create Value | </a:t>
            </a:r>
            <a:r>
              <a:rPr lang="en-US" dirty="0"/>
              <a:t>Roads &amp; Open Space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61C4B2-EAFF-4444-BD25-A4D3656497B3}"/>
              </a:ext>
            </a:extLst>
          </p:cNvPr>
          <p:cNvSpPr/>
          <p:nvPr/>
        </p:nvSpPr>
        <p:spPr bwMode="auto">
          <a:xfrm>
            <a:off x="5058888" y="6905749"/>
            <a:ext cx="4420754" cy="27161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US" sz="1165" i="1" dirty="0">
                <a:latin typeface="Tw Cen MT"/>
              </a:rPr>
              <a:t>Source: Hg Consult Analysis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2381BB-E2F8-4EC5-A09A-31B2C697DCF5}"/>
              </a:ext>
            </a:extLst>
          </p:cNvPr>
          <p:cNvSpPr/>
          <p:nvPr/>
        </p:nvSpPr>
        <p:spPr bwMode="auto">
          <a:xfrm>
            <a:off x="595526" y="1588810"/>
            <a:ext cx="1279688" cy="16843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>
                <a:solidFill>
                  <a:schemeClr val="tx2"/>
                </a:solidFill>
                <a:latin typeface="+mj-lt"/>
              </a:rPr>
              <a:t>North Segment</a:t>
            </a:r>
          </a:p>
          <a:p>
            <a:pPr algn="ctr" eaLnBrk="0" hangingPunct="0"/>
            <a:r>
              <a:rPr lang="en-US" dirty="0">
                <a:solidFill>
                  <a:schemeClr val="tx2"/>
                </a:solidFill>
                <a:latin typeface="+mj-lt"/>
              </a:rPr>
              <a:t>Roads - $90M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4963D8-4323-48E2-A2E4-3E42EF186E64}"/>
              </a:ext>
            </a:extLst>
          </p:cNvPr>
          <p:cNvSpPr/>
          <p:nvPr/>
        </p:nvSpPr>
        <p:spPr bwMode="auto">
          <a:xfrm>
            <a:off x="578758" y="3388003"/>
            <a:ext cx="1313150" cy="17239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>
                <a:solidFill>
                  <a:schemeClr val="tx2"/>
                </a:solidFill>
                <a:latin typeface="+mj-lt"/>
              </a:rPr>
              <a:t>Central Segment </a:t>
            </a:r>
          </a:p>
          <a:p>
            <a:pPr algn="ctr" eaLnBrk="0" hangingPunct="0"/>
            <a:r>
              <a:rPr lang="en-US" dirty="0">
                <a:solidFill>
                  <a:schemeClr val="tx2"/>
                </a:solidFill>
                <a:latin typeface="+mj-lt"/>
              </a:rPr>
              <a:t>Parks &amp; Green Space</a:t>
            </a:r>
            <a:endParaRPr lang="en-US" dirty="0">
              <a:solidFill>
                <a:schemeClr val="tx2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0D60FF-023C-4E84-8BD2-A5BD6077B3EC}"/>
              </a:ext>
            </a:extLst>
          </p:cNvPr>
          <p:cNvSpPr/>
          <p:nvPr/>
        </p:nvSpPr>
        <p:spPr bwMode="auto">
          <a:xfrm>
            <a:off x="597457" y="5227105"/>
            <a:ext cx="1311231" cy="15369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>
                <a:solidFill>
                  <a:schemeClr val="tx2"/>
                </a:solidFill>
                <a:latin typeface="+mj-lt"/>
              </a:rPr>
              <a:t>South Segment</a:t>
            </a:r>
          </a:p>
          <a:p>
            <a:pPr algn="ctr" eaLnBrk="0" hangingPunct="0"/>
            <a:r>
              <a:rPr lang="en-US" dirty="0">
                <a:solidFill>
                  <a:schemeClr val="tx2"/>
                </a:solidFill>
                <a:latin typeface="+mj-lt"/>
              </a:rPr>
              <a:t>Roads - $30M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7AE065-612E-4CB5-B6E5-6AF1C1AECDBB}"/>
              </a:ext>
            </a:extLst>
          </p:cNvPr>
          <p:cNvGrpSpPr/>
          <p:nvPr/>
        </p:nvGrpSpPr>
        <p:grpSpPr>
          <a:xfrm>
            <a:off x="2008531" y="1622376"/>
            <a:ext cx="3262246" cy="1650794"/>
            <a:chOff x="2268906" y="2047925"/>
            <a:chExt cx="3613113" cy="165079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7191F1C-FCBA-46AA-A550-41FBDEEB6C01}"/>
                </a:ext>
              </a:extLst>
            </p:cNvPr>
            <p:cNvSpPr/>
            <p:nvPr/>
          </p:nvSpPr>
          <p:spPr bwMode="auto">
            <a:xfrm>
              <a:off x="2278904" y="2047925"/>
              <a:ext cx="3603115" cy="16507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28600" indent="-228600" eaLnBrk="0" hangingPunct="0">
                <a:buFont typeface="+mj-lt"/>
                <a:buAutoNum type="arabicPeriod"/>
              </a:pPr>
              <a:endParaRPr lang="en-US" sz="1800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D9805-968E-4088-9AFF-6AFFABCA0E27}"/>
                </a:ext>
              </a:extLst>
            </p:cNvPr>
            <p:cNvSpPr txBox="1"/>
            <p:nvPr/>
          </p:nvSpPr>
          <p:spPr>
            <a:xfrm>
              <a:off x="2268906" y="2073743"/>
              <a:ext cx="355555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Local &amp; regional connectivity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16K LF neighborhood roads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11K LF Manchester </a:t>
              </a:r>
              <a:r>
                <a:rPr lang="en-US" sz="1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Trafficway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Extension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Lewis &amp; Clark </a:t>
              </a:r>
              <a:r>
                <a:rPr lang="en-US" sz="1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Expy</a:t>
              </a:r>
              <a:endPara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7A13982-44FC-419C-9A4C-9FC329B681C1}"/>
              </a:ext>
            </a:extLst>
          </p:cNvPr>
          <p:cNvGrpSpPr/>
          <p:nvPr/>
        </p:nvGrpSpPr>
        <p:grpSpPr>
          <a:xfrm>
            <a:off x="2027427" y="3394868"/>
            <a:ext cx="3243350" cy="1717096"/>
            <a:chOff x="2278904" y="3844207"/>
            <a:chExt cx="3603115" cy="171709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5AE01FD-E39F-4D87-895F-F4DF8A115067}"/>
                </a:ext>
              </a:extLst>
            </p:cNvPr>
            <p:cNvSpPr/>
            <p:nvPr/>
          </p:nvSpPr>
          <p:spPr bwMode="auto">
            <a:xfrm>
              <a:off x="2278904" y="3844207"/>
              <a:ext cx="3603115" cy="17170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28600" indent="-228600" eaLnBrk="0" hangingPunct="0">
                <a:buFont typeface="+mj-lt"/>
                <a:buAutoNum type="arabicPeriod"/>
              </a:pPr>
              <a:endParaRPr lang="en-US" sz="1800" b="1" dirty="0">
                <a:solidFill>
                  <a:schemeClr val="tx2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FDC09F-4D19-4B33-9592-95BFB6F06047}"/>
                </a:ext>
              </a:extLst>
            </p:cNvPr>
            <p:cNvSpPr txBox="1"/>
            <p:nvPr/>
          </p:nvSpPr>
          <p:spPr>
            <a:xfrm>
              <a:off x="2363181" y="4087065"/>
              <a:ext cx="350909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Neighborhood greening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183 acres new open space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Completion of proposed trails</a:t>
              </a:r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D8D52D-0D93-4A36-AC65-8BB188AE2431}"/>
              </a:ext>
            </a:extLst>
          </p:cNvPr>
          <p:cNvGrpSpPr/>
          <p:nvPr/>
        </p:nvGrpSpPr>
        <p:grpSpPr>
          <a:xfrm>
            <a:off x="2044235" y="5265261"/>
            <a:ext cx="3226542" cy="1498781"/>
            <a:chOff x="2278904" y="5177048"/>
            <a:chExt cx="3603115" cy="128792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E3DD347-DA55-40BE-94B8-4E5886F7CC09}"/>
                </a:ext>
              </a:extLst>
            </p:cNvPr>
            <p:cNvSpPr/>
            <p:nvPr/>
          </p:nvSpPr>
          <p:spPr bwMode="auto">
            <a:xfrm>
              <a:off x="2278904" y="5177048"/>
              <a:ext cx="3603115" cy="12879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28600" indent="-228600" eaLnBrk="0" hangingPunct="0">
                <a:buFont typeface="+mj-lt"/>
                <a:buAutoNum type="arabicPeriod"/>
              </a:pPr>
              <a:endParaRPr lang="en-US" sz="1800" b="1" dirty="0">
                <a:solidFill>
                  <a:schemeClr val="tx2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780670-29D2-4A61-AB1F-BADB20B110B6}"/>
                </a:ext>
              </a:extLst>
            </p:cNvPr>
            <p:cNvSpPr txBox="1"/>
            <p:nvPr/>
          </p:nvSpPr>
          <p:spPr>
            <a:xfrm>
              <a:off x="2347322" y="5463084"/>
              <a:ext cx="35346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Opportunity site access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17K LF neighborhood roads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B3DECCC-306F-4F5F-BD73-861277E43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7" r="22824" b="12880"/>
          <a:stretch/>
        </p:blipFill>
        <p:spPr>
          <a:xfrm>
            <a:off x="5361153" y="1553164"/>
            <a:ext cx="4480763" cy="528173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2BEFB6A-63F4-451F-8C42-D52710961B1A}"/>
              </a:ext>
            </a:extLst>
          </p:cNvPr>
          <p:cNvGrpSpPr/>
          <p:nvPr/>
        </p:nvGrpSpPr>
        <p:grpSpPr>
          <a:xfrm>
            <a:off x="8735984" y="2464859"/>
            <a:ext cx="1105928" cy="1669276"/>
            <a:chOff x="7167275" y="2735915"/>
            <a:chExt cx="1209788" cy="166927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970880-B420-4B36-89D8-7A30D76BED00}"/>
                </a:ext>
              </a:extLst>
            </p:cNvPr>
            <p:cNvSpPr txBox="1"/>
            <p:nvPr/>
          </p:nvSpPr>
          <p:spPr>
            <a:xfrm>
              <a:off x="7400075" y="2735915"/>
              <a:ext cx="976988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7030A0"/>
                  </a:solidFill>
                </a:rPr>
                <a:t>Lewis &amp; Clark Extension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365743-5FFB-4599-B650-D0E49CDD7C64}"/>
                </a:ext>
              </a:extLst>
            </p:cNvPr>
            <p:cNvSpPr txBox="1"/>
            <p:nvPr/>
          </p:nvSpPr>
          <p:spPr>
            <a:xfrm>
              <a:off x="7167275" y="3666527"/>
              <a:ext cx="10774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Extend Manchester Trafficway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82261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Create Value | </a:t>
            </a:r>
            <a:r>
              <a:rPr lang="en-US" dirty="0"/>
              <a:t>Roads &amp; Open Space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F49D16-5727-49B3-A207-CB7A2455D886}"/>
              </a:ext>
            </a:extLst>
          </p:cNvPr>
          <p:cNvSpPr txBox="1"/>
          <p:nvPr/>
        </p:nvSpPr>
        <p:spPr>
          <a:xfrm>
            <a:off x="744334" y="2220826"/>
            <a:ext cx="4008659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2000" b="1" dirty="0">
                <a:solidFill>
                  <a:schemeClr val="tx2"/>
                </a:solidFill>
                <a:latin typeface="+mn-lt"/>
              </a:rPr>
              <a:t>Target Infrastructure Investment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0A928F-8A1A-49A3-9608-9F4BBDB2E425}"/>
              </a:ext>
            </a:extLst>
          </p:cNvPr>
          <p:cNvGrpSpPr/>
          <p:nvPr/>
        </p:nvGrpSpPr>
        <p:grpSpPr>
          <a:xfrm>
            <a:off x="566057" y="2637794"/>
            <a:ext cx="4406132" cy="3646579"/>
            <a:chOff x="707893" y="2281354"/>
            <a:chExt cx="5319981" cy="364657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49BE318-B706-4207-AC7A-F969632274F5}"/>
                </a:ext>
              </a:extLst>
            </p:cNvPr>
            <p:cNvGrpSpPr/>
            <p:nvPr/>
          </p:nvGrpSpPr>
          <p:grpSpPr>
            <a:xfrm>
              <a:off x="707893" y="2281354"/>
              <a:ext cx="5319981" cy="3646579"/>
              <a:chOff x="657437" y="2395663"/>
              <a:chExt cx="4485013" cy="445374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1A8691E-E9A3-4721-A1C3-04760A7AE891}"/>
                  </a:ext>
                </a:extLst>
              </p:cNvPr>
              <p:cNvSpPr/>
              <p:nvPr/>
            </p:nvSpPr>
            <p:spPr bwMode="auto">
              <a:xfrm>
                <a:off x="657437" y="2395663"/>
                <a:ext cx="4485013" cy="44537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380E503-0CBF-4B5D-852A-493FB31CD8DB}"/>
                  </a:ext>
                </a:extLst>
              </p:cNvPr>
              <p:cNvSpPr/>
              <p:nvPr/>
            </p:nvSpPr>
            <p:spPr>
              <a:xfrm>
                <a:off x="940961" y="3016715"/>
                <a:ext cx="3733199" cy="336643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/>
                </a:solidFill>
              </a:ln>
            </p:spPr>
            <p:txBody>
              <a:bodyPr vert="horz" lIns="100584" tIns="50292" rIns="100584" bIns="50292" rtlCol="0" anchor="ctr"/>
              <a:lstStyle/>
              <a:p>
                <a:pPr algn="ctr"/>
                <a:endParaRPr 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w Cen MT" panose="020B0602020104020603" pitchFamily="34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660E943-3C41-48EF-B307-F4540D29DA53}"/>
                </a:ext>
              </a:extLst>
            </p:cNvPr>
            <p:cNvSpPr txBox="1"/>
            <p:nvPr/>
          </p:nvSpPr>
          <p:spPr>
            <a:xfrm>
              <a:off x="1566807" y="2356015"/>
              <a:ext cx="3382988" cy="400099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>
              <a:defPPr>
                <a:defRPr lang="en-US"/>
              </a:defPPr>
              <a:lvl1pPr algn="ctr">
                <a:defRPr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Phasing Considerations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806598-0B98-4023-A575-AD29EDAD0D33}"/>
                </a:ext>
              </a:extLst>
            </p:cNvPr>
            <p:cNvSpPr/>
            <p:nvPr/>
          </p:nvSpPr>
          <p:spPr>
            <a:xfrm>
              <a:off x="1113907" y="3088216"/>
              <a:ext cx="4358496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 eaLnBrk="0" hangingPunct="0">
                <a:buFont typeface="+mj-lt"/>
                <a:buAutoNum type="arabicPeriod"/>
              </a:pPr>
              <a:r>
                <a:rPr lang="en-US" b="1" dirty="0">
                  <a:solidFill>
                    <a:schemeClr val="tx2"/>
                  </a:solidFill>
                </a:rPr>
                <a:t>South 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– unlock opportunity sites in near-term</a:t>
              </a:r>
            </a:p>
            <a:p>
              <a:pPr marL="228600" indent="-228600" eaLnBrk="0" hangingPunct="0">
                <a:buFont typeface="+mj-lt"/>
                <a:buAutoNum type="arabicPeriod"/>
              </a:pPr>
              <a:r>
                <a:rPr lang="en-US" b="1" dirty="0">
                  <a:solidFill>
                    <a:schemeClr val="tx2"/>
                  </a:solidFill>
                </a:rPr>
                <a:t>North 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– longer-term regional projects</a:t>
              </a:r>
            </a:p>
            <a:p>
              <a:pPr marL="228600" indent="-228600" eaLnBrk="0" hangingPunct="0">
                <a:buFont typeface="+mj-lt"/>
                <a:buAutoNum type="arabicPeriod"/>
              </a:pPr>
              <a:r>
                <a:rPr lang="en-US" b="1" dirty="0">
                  <a:solidFill>
                    <a:schemeClr val="tx2"/>
                  </a:solidFill>
                </a:rPr>
                <a:t>Central 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– long-term greening following current trail investments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293B7E0-367E-4392-9E3D-8C23B1048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7" r="22824" b="12880"/>
          <a:stretch/>
        </p:blipFill>
        <p:spPr>
          <a:xfrm>
            <a:off x="5361153" y="1553164"/>
            <a:ext cx="4480763" cy="528173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918592A-F6D9-4FB1-A2D2-B55BC558F0FA}"/>
              </a:ext>
            </a:extLst>
          </p:cNvPr>
          <p:cNvGrpSpPr/>
          <p:nvPr/>
        </p:nvGrpSpPr>
        <p:grpSpPr>
          <a:xfrm>
            <a:off x="8735984" y="2464859"/>
            <a:ext cx="1105928" cy="1669276"/>
            <a:chOff x="7167275" y="2735915"/>
            <a:chExt cx="1209788" cy="166927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C4AD0B-F792-4955-9BF7-3714FB67E044}"/>
                </a:ext>
              </a:extLst>
            </p:cNvPr>
            <p:cNvSpPr txBox="1"/>
            <p:nvPr/>
          </p:nvSpPr>
          <p:spPr>
            <a:xfrm>
              <a:off x="7400075" y="2735915"/>
              <a:ext cx="976988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7030A0"/>
                  </a:solidFill>
                </a:rPr>
                <a:t>Lewis &amp; Clark Extension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2CC448-27F9-4A95-A733-0A13944C20AD}"/>
                </a:ext>
              </a:extLst>
            </p:cNvPr>
            <p:cNvSpPr txBox="1"/>
            <p:nvPr/>
          </p:nvSpPr>
          <p:spPr>
            <a:xfrm>
              <a:off x="7167275" y="3666527"/>
              <a:ext cx="10774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Extend Manchester Trafficway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3700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AF513BCC-3603-439C-95B5-52791AD794DC}"/>
              </a:ext>
            </a:extLst>
          </p:cNvPr>
          <p:cNvSpPr/>
          <p:nvPr/>
        </p:nvSpPr>
        <p:spPr bwMode="auto">
          <a:xfrm>
            <a:off x="0" y="2070100"/>
            <a:ext cx="10058400" cy="5702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2171244-3AB1-478E-9FCD-CECED1DD6DED}"/>
              </a:ext>
            </a:extLst>
          </p:cNvPr>
          <p:cNvSpPr/>
          <p:nvPr/>
        </p:nvSpPr>
        <p:spPr>
          <a:xfrm>
            <a:off x="5201667" y="4262442"/>
            <a:ext cx="4287078" cy="330540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vert="horz" lIns="100584" tIns="50292" rIns="100584" bIns="50292" rtlCol="0" anchor="ctr"/>
          <a:lstStyle/>
          <a:p>
            <a:pPr algn="ctr"/>
            <a:endParaRPr 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310803-827E-4BC2-B986-66E3A115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Increase Visibility | </a:t>
            </a:r>
            <a:r>
              <a:rPr lang="en-US" dirty="0"/>
              <a:t>Streetscape Investments to Improve Perceptions</a:t>
            </a:r>
            <a:endParaRPr lang="en-US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94FB269-FA9C-4F53-BA83-78690387940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3883" t="19096" r="47527" b="52231"/>
          <a:stretch/>
        </p:blipFill>
        <p:spPr>
          <a:xfrm>
            <a:off x="566053" y="2117173"/>
            <a:ext cx="3968167" cy="17830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5C40394-DBA9-4231-9597-FDFF778C59B4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7045" t="19248" r="48570" b="46408"/>
          <a:stretch/>
        </p:blipFill>
        <p:spPr>
          <a:xfrm>
            <a:off x="566053" y="3972758"/>
            <a:ext cx="3941285" cy="173424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4817B78-E0C6-4169-B9AB-39F88F536755}"/>
              </a:ext>
            </a:extLst>
          </p:cNvPr>
          <p:cNvGrpSpPr/>
          <p:nvPr/>
        </p:nvGrpSpPr>
        <p:grpSpPr>
          <a:xfrm>
            <a:off x="566661" y="2117173"/>
            <a:ext cx="3979939" cy="1783080"/>
            <a:chOff x="5107628" y="1597883"/>
            <a:chExt cx="4373315" cy="143980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1AF0499-7ADB-4FA9-9F7D-D01CBFB5F959}"/>
                </a:ext>
              </a:extLst>
            </p:cNvPr>
            <p:cNvSpPr/>
            <p:nvPr/>
          </p:nvSpPr>
          <p:spPr bwMode="auto">
            <a:xfrm>
              <a:off x="5107628" y="1597883"/>
              <a:ext cx="4367741" cy="143980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F17EB89-DD3D-4901-A796-9B7989A175CA}"/>
                </a:ext>
              </a:extLst>
            </p:cNvPr>
            <p:cNvSpPr txBox="1"/>
            <p:nvPr/>
          </p:nvSpPr>
          <p:spPr>
            <a:xfrm>
              <a:off x="5120712" y="2232979"/>
              <a:ext cx="43602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</a:rPr>
                <a:t>$2.0M</a:t>
              </a:r>
              <a:endParaRPr lang="en-US" sz="1100" b="1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38B861C-E0D0-429D-9633-3894DC8CACC5}"/>
              </a:ext>
            </a:extLst>
          </p:cNvPr>
          <p:cNvSpPr/>
          <p:nvPr/>
        </p:nvSpPr>
        <p:spPr bwMode="auto">
          <a:xfrm>
            <a:off x="575990" y="3976897"/>
            <a:ext cx="3943431" cy="1746523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A390A5-31CB-43BD-A509-E710D7F2E181}"/>
              </a:ext>
            </a:extLst>
          </p:cNvPr>
          <p:cNvSpPr txBox="1"/>
          <p:nvPr/>
        </p:nvSpPr>
        <p:spPr>
          <a:xfrm>
            <a:off x="554240" y="4756658"/>
            <a:ext cx="397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$1.6M</a:t>
            </a:r>
            <a:endParaRPr lang="en-US" sz="1100" b="1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D40B97-8A4E-48B0-A77D-AA69C1EF0F4C}"/>
              </a:ext>
            </a:extLst>
          </p:cNvPr>
          <p:cNvGrpSpPr/>
          <p:nvPr/>
        </p:nvGrpSpPr>
        <p:grpSpPr>
          <a:xfrm>
            <a:off x="557996" y="5779509"/>
            <a:ext cx="3982752" cy="1799497"/>
            <a:chOff x="5098963" y="5287494"/>
            <a:chExt cx="4376406" cy="179949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466E044-7628-4FCC-8E66-771AE2D1C97B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10956" t="23710" r="45571" b="48716"/>
            <a:stretch/>
          </p:blipFill>
          <p:spPr>
            <a:xfrm>
              <a:off x="5104537" y="5303911"/>
              <a:ext cx="4370832" cy="178308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F73415E-DE90-4964-9BE4-7FC322CA9FB0}"/>
                </a:ext>
              </a:extLst>
            </p:cNvPr>
            <p:cNvSpPr/>
            <p:nvPr/>
          </p:nvSpPr>
          <p:spPr bwMode="auto">
            <a:xfrm>
              <a:off x="5107628" y="5287494"/>
              <a:ext cx="4360567" cy="1799497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0E82D0-4C5A-4AFE-91D8-7D7C8B105425}"/>
                </a:ext>
              </a:extLst>
            </p:cNvPr>
            <p:cNvSpPr txBox="1"/>
            <p:nvPr/>
          </p:nvSpPr>
          <p:spPr>
            <a:xfrm>
              <a:off x="5098963" y="6124390"/>
              <a:ext cx="4339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</a:rPr>
                <a:t>$1.7M</a:t>
              </a:r>
              <a:endParaRPr lang="en-US" sz="1100" b="1" dirty="0"/>
            </a:p>
          </p:txBody>
        </p:sp>
      </p:grpSp>
      <p:pic>
        <p:nvPicPr>
          <p:cNvPr id="48" name="Picture 2" descr="http://www.dimin.com/wp-content/uploads/2017/02/kc_main_street_11.jpg">
            <a:extLst>
              <a:ext uri="{FF2B5EF4-FFF2-40B4-BE49-F238E27FC236}">
                <a16:creationId xmlns:a16="http://schemas.microsoft.com/office/drawing/2014/main" id="{9350E549-3AD4-430F-828B-FBF82DF1A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6"/>
          <a:stretch/>
        </p:blipFill>
        <p:spPr bwMode="auto">
          <a:xfrm>
            <a:off x="5201667" y="2117173"/>
            <a:ext cx="4278659" cy="206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B27B5CF8-3D28-43FB-A66F-1027E603F49E}"/>
              </a:ext>
            </a:extLst>
          </p:cNvPr>
          <p:cNvSpPr/>
          <p:nvPr/>
        </p:nvSpPr>
        <p:spPr bwMode="auto">
          <a:xfrm>
            <a:off x="5201667" y="2117173"/>
            <a:ext cx="4287078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anchor="b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Tw Cen MT"/>
              </a:rPr>
              <a:t>Main Street Improvements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6ABD49E-BAC8-49E8-831A-9FBF363A8CA5}"/>
              </a:ext>
            </a:extLst>
          </p:cNvPr>
          <p:cNvSpPr/>
          <p:nvPr/>
        </p:nvSpPr>
        <p:spPr bwMode="auto">
          <a:xfrm>
            <a:off x="566661" y="2117172"/>
            <a:ext cx="3952760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anchor="b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w Cen MT"/>
              </a:rPr>
              <a:t>Independence Avenue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79C2C53-42C2-4325-8C7D-F5793BFF8195}"/>
              </a:ext>
            </a:extLst>
          </p:cNvPr>
          <p:cNvSpPr/>
          <p:nvPr/>
        </p:nvSpPr>
        <p:spPr bwMode="auto">
          <a:xfrm>
            <a:off x="554241" y="3958626"/>
            <a:ext cx="3953098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anchor="b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w Cen MT"/>
              </a:rPr>
              <a:t>East Truman Road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FD3536-0BE5-4AE8-9D0A-0CE2BE93648B}"/>
              </a:ext>
            </a:extLst>
          </p:cNvPr>
          <p:cNvSpPr/>
          <p:nvPr/>
        </p:nvSpPr>
        <p:spPr bwMode="auto">
          <a:xfrm>
            <a:off x="566661" y="5788070"/>
            <a:ext cx="3952760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anchor="b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w Cen MT"/>
              </a:rPr>
              <a:t>23</a:t>
            </a:r>
            <a:r>
              <a:rPr lang="en-US" b="1" baseline="30000" dirty="0">
                <a:solidFill>
                  <a:schemeClr val="bg1"/>
                </a:solidFill>
                <a:latin typeface="Tw Cen MT"/>
              </a:rPr>
              <a:t>rd</a:t>
            </a:r>
            <a:r>
              <a:rPr lang="en-US" b="1" dirty="0">
                <a:solidFill>
                  <a:schemeClr val="bg1"/>
                </a:solidFill>
                <a:latin typeface="Tw Cen MT"/>
              </a:rPr>
              <a:t> Street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CB737E-3E08-41DC-8177-5C7582AFA2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4" b="32519"/>
          <a:stretch/>
        </p:blipFill>
        <p:spPr>
          <a:xfrm>
            <a:off x="5048589" y="4447636"/>
            <a:ext cx="1600200" cy="81205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2A4C461-3992-441A-81DC-846BB8CA7E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4" b="32519"/>
          <a:stretch/>
        </p:blipFill>
        <p:spPr>
          <a:xfrm>
            <a:off x="5048589" y="5504261"/>
            <a:ext cx="1600200" cy="81205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A896BF-0C44-4AF5-8A08-BF4EACC84E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4" b="32519"/>
          <a:stretch/>
        </p:blipFill>
        <p:spPr>
          <a:xfrm>
            <a:off x="5048589" y="6560887"/>
            <a:ext cx="1600200" cy="81205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321A3746-B362-4DC2-A714-BF0C1F51CA43}"/>
              </a:ext>
            </a:extLst>
          </p:cNvPr>
          <p:cNvSpPr/>
          <p:nvPr/>
        </p:nvSpPr>
        <p:spPr>
          <a:xfrm>
            <a:off x="6478088" y="4401997"/>
            <a:ext cx="3161212" cy="149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Create more 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appealing investment environment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future investors</a:t>
            </a:r>
          </a:p>
          <a:p>
            <a:pPr marL="171450" indent="-171450">
              <a:lnSpc>
                <a:spcPct val="108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C5288ED-4FFC-4A73-9970-FC9408B924DD}"/>
              </a:ext>
            </a:extLst>
          </p:cNvPr>
          <p:cNvSpPr/>
          <p:nvPr/>
        </p:nvSpPr>
        <p:spPr>
          <a:xfrm>
            <a:off x="6469481" y="5635965"/>
            <a:ext cx="3161212" cy="73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Improve attractiveness and ease of 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employee access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2CD9E48-4B24-437F-9862-6E46C5AF59DE}"/>
              </a:ext>
            </a:extLst>
          </p:cNvPr>
          <p:cNvSpPr/>
          <p:nvPr/>
        </p:nvSpPr>
        <p:spPr>
          <a:xfrm>
            <a:off x="6469481" y="6634996"/>
            <a:ext cx="3161212" cy="73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Improve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 perceptions of commuters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through corridor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E31BE9C-F201-490A-9384-02FE2BF369DE}"/>
              </a:ext>
            </a:extLst>
          </p:cNvPr>
          <p:cNvSpPr txBox="1"/>
          <p:nvPr/>
        </p:nvSpPr>
        <p:spPr>
          <a:xfrm>
            <a:off x="554240" y="1569821"/>
            <a:ext cx="4260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Invest in key corridors today… </a:t>
            </a:r>
            <a:endParaRPr lang="en-US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75F9F6F-5CAE-4372-A2C4-FD27AF5024A1}"/>
              </a:ext>
            </a:extLst>
          </p:cNvPr>
          <p:cNvSpPr txBox="1"/>
          <p:nvPr/>
        </p:nvSpPr>
        <p:spPr>
          <a:xfrm>
            <a:off x="5048589" y="1568763"/>
            <a:ext cx="468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…to increase investment tomorrow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459764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10803-827E-4BC2-B986-66E3A115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Increase Visibility </a:t>
            </a:r>
            <a:r>
              <a:rPr lang="en-US" dirty="0"/>
              <a:t>| Shared Responsibility to Communicate the Opportunity 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2C32A8-5232-4002-9551-CE4F6575FBAE}"/>
              </a:ext>
            </a:extLst>
          </p:cNvPr>
          <p:cNvSpPr txBox="1"/>
          <p:nvPr/>
        </p:nvSpPr>
        <p:spPr>
          <a:xfrm>
            <a:off x="1842165" y="1709937"/>
            <a:ext cx="1739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Strategies</a:t>
            </a:r>
            <a:r>
              <a:rPr lang="en-US" sz="2800" dirty="0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D60BC9-E9BC-4AD4-98AE-EF7C0FD154F0}"/>
              </a:ext>
            </a:extLst>
          </p:cNvPr>
          <p:cNvSpPr txBox="1"/>
          <p:nvPr/>
        </p:nvSpPr>
        <p:spPr>
          <a:xfrm>
            <a:off x="6032683" y="1705720"/>
            <a:ext cx="270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Responsibilities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64E513-F995-4D1B-85F9-A8FA58FDB3B4}"/>
              </a:ext>
            </a:extLst>
          </p:cNvPr>
          <p:cNvSpPr/>
          <p:nvPr/>
        </p:nvSpPr>
        <p:spPr bwMode="auto">
          <a:xfrm>
            <a:off x="448758" y="2376591"/>
            <a:ext cx="4399650" cy="10972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Communicate 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assets and challenges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CD29F9-B9A2-414D-888D-8662544F53EF}"/>
              </a:ext>
            </a:extLst>
          </p:cNvPr>
          <p:cNvSpPr/>
          <p:nvPr/>
        </p:nvSpPr>
        <p:spPr bwMode="auto">
          <a:xfrm>
            <a:off x="448757" y="3543980"/>
            <a:ext cx="4399650" cy="10972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Articulate a 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compelling vision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A37656-25CF-4AFD-AD48-0C51B997DAED}"/>
              </a:ext>
            </a:extLst>
          </p:cNvPr>
          <p:cNvSpPr/>
          <p:nvPr/>
        </p:nvSpPr>
        <p:spPr bwMode="auto">
          <a:xfrm>
            <a:off x="448756" y="4714375"/>
            <a:ext cx="4399650" cy="10942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Highlight 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recent &amp; planned investment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B79D52-4775-445B-8045-8C908C79310A}"/>
              </a:ext>
            </a:extLst>
          </p:cNvPr>
          <p:cNvSpPr/>
          <p:nvPr/>
        </p:nvSpPr>
        <p:spPr bwMode="auto">
          <a:xfrm>
            <a:off x="448755" y="5873010"/>
            <a:ext cx="4399650" cy="110302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Raise awareness of </a:t>
            </a:r>
            <a:r>
              <a:rPr lang="en-US" sz="2400" b="1" dirty="0">
                <a:solidFill>
                  <a:schemeClr val="tx2"/>
                </a:solidFill>
                <a:latin typeface="+mj-lt"/>
              </a:rPr>
              <a:t>available incentives &amp; tools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B5A1BD-A99C-4748-BAE4-D1F31FEB70A8}"/>
              </a:ext>
            </a:extLst>
          </p:cNvPr>
          <p:cNvSpPr/>
          <p:nvPr/>
        </p:nvSpPr>
        <p:spPr bwMode="auto">
          <a:xfrm>
            <a:off x="5123032" y="2376591"/>
            <a:ext cx="4521201" cy="109728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KCMO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– provide clear investment commitments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E7258FB-013A-4F3F-9B1F-71BFACDAE85B}"/>
              </a:ext>
            </a:extLst>
          </p:cNvPr>
          <p:cNvSpPr/>
          <p:nvPr/>
        </p:nvSpPr>
        <p:spPr bwMode="auto">
          <a:xfrm>
            <a:off x="5123031" y="3543980"/>
            <a:ext cx="4521201" cy="109728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EDCKC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– communicate competitive advantages &amp; incentives to target companies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0DBE16-4D7F-46A7-8D3A-831150522D00}"/>
              </a:ext>
            </a:extLst>
          </p:cNvPr>
          <p:cNvSpPr/>
          <p:nvPr/>
        </p:nvSpPr>
        <p:spPr bwMode="auto">
          <a:xfrm>
            <a:off x="5123030" y="4711369"/>
            <a:ext cx="4521201" cy="109728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BVIA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– leverage strong leadership for outreach to potential users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93427F-D9B5-4338-AAD2-93F06CA85A40}"/>
              </a:ext>
            </a:extLst>
          </p:cNvPr>
          <p:cNvSpPr/>
          <p:nvPr/>
        </p:nvSpPr>
        <p:spPr bwMode="auto">
          <a:xfrm>
            <a:off x="5123034" y="5878758"/>
            <a:ext cx="4521201" cy="109728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Neigh. Assoc.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– engage community to ID needs &amp; communicate progress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5BC374-C337-4E91-AE04-AC27982FC910}"/>
              </a:ext>
            </a:extLst>
          </p:cNvPr>
          <p:cNvCxnSpPr>
            <a:cxnSpLocks/>
          </p:cNvCxnSpPr>
          <p:nvPr/>
        </p:nvCxnSpPr>
        <p:spPr bwMode="auto">
          <a:xfrm>
            <a:off x="4971500" y="2958353"/>
            <a:ext cx="0" cy="37329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5854154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FFD6545-C920-4E4E-A297-3F880D4A8113}"/>
              </a:ext>
            </a:extLst>
          </p:cNvPr>
          <p:cNvSpPr/>
          <p:nvPr/>
        </p:nvSpPr>
        <p:spPr bwMode="auto">
          <a:xfrm>
            <a:off x="489653" y="1565919"/>
            <a:ext cx="4356100" cy="557148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2C32A8-5232-4002-9551-CE4F6575FBAE}"/>
              </a:ext>
            </a:extLst>
          </p:cNvPr>
          <p:cNvSpPr txBox="1"/>
          <p:nvPr/>
        </p:nvSpPr>
        <p:spPr>
          <a:xfrm>
            <a:off x="-28746" y="2683462"/>
            <a:ext cx="522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</a:rPr>
              <a:t>Select Incentives Applied in Blue Valley </a:t>
            </a:r>
            <a:endParaRPr lang="en-US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64E513-F995-4D1B-85F9-A8FA58FDB3B4}"/>
              </a:ext>
            </a:extLst>
          </p:cNvPr>
          <p:cNvSpPr/>
          <p:nvPr/>
        </p:nvSpPr>
        <p:spPr bwMode="auto">
          <a:xfrm>
            <a:off x="688313" y="3056277"/>
            <a:ext cx="1907508" cy="178466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Enhanced Enterprise Zone Fund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Job Creation &amp; New Investment)</a:t>
            </a:r>
            <a:endParaRPr lang="en-US" sz="1800" dirty="0">
              <a:solidFill>
                <a:schemeClr val="tx2"/>
              </a:solidFill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CD29F9-B9A2-414D-888D-8662544F53EF}"/>
              </a:ext>
            </a:extLst>
          </p:cNvPr>
          <p:cNvSpPr/>
          <p:nvPr/>
        </p:nvSpPr>
        <p:spPr bwMode="auto">
          <a:xfrm>
            <a:off x="2702969" y="3055961"/>
            <a:ext cx="1905232" cy="178498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Planned Industrial Expansion Area Abatement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(New Investment)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0DBE16-4D7F-46A7-8D3A-831150522D00}"/>
              </a:ext>
            </a:extLst>
          </p:cNvPr>
          <p:cNvSpPr/>
          <p:nvPr/>
        </p:nvSpPr>
        <p:spPr bwMode="auto">
          <a:xfrm>
            <a:off x="674242" y="1565919"/>
            <a:ext cx="3919461" cy="1043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u="sng" dirty="0">
                <a:solidFill>
                  <a:schemeClr val="tx2"/>
                </a:solidFill>
                <a:latin typeface="+mj-lt"/>
              </a:rPr>
              <a:t>Existing incentives and financing tools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have </a:t>
            </a:r>
            <a:r>
              <a:rPr lang="en-US" b="1" i="1" dirty="0">
                <a:solidFill>
                  <a:schemeClr val="tx2"/>
                </a:solidFill>
                <a:latin typeface="+mj-lt"/>
              </a:rPr>
              <a:t>not consistently attracted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large-scale new investment in Blue Valley.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78606-8865-4310-A725-789D85C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89" y="537969"/>
            <a:ext cx="8915400" cy="957841"/>
          </a:xfrm>
        </p:spPr>
        <p:txBody>
          <a:bodyPr/>
          <a:lstStyle/>
          <a:p>
            <a:r>
              <a:rPr lang="en-US" b="1" dirty="0"/>
              <a:t>Facilitate Development | </a:t>
            </a:r>
            <a:r>
              <a:rPr lang="en-US" dirty="0"/>
              <a:t>Build an Effective Incentives Strategy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E1C8F5-AE76-4115-8146-C8E120AA5DE0}"/>
              </a:ext>
            </a:extLst>
          </p:cNvPr>
          <p:cNvSpPr/>
          <p:nvPr/>
        </p:nvSpPr>
        <p:spPr bwMode="auto">
          <a:xfrm>
            <a:off x="5004261" y="1727539"/>
            <a:ext cx="4476428" cy="1043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u="sng" dirty="0">
                <a:solidFill>
                  <a:schemeClr val="tx2"/>
                </a:solidFill>
                <a:latin typeface="+mj-lt"/>
              </a:rPr>
              <a:t>Future incentive policies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must be </a:t>
            </a:r>
            <a:r>
              <a:rPr lang="en-US" b="1" i="1" dirty="0">
                <a:solidFill>
                  <a:schemeClr val="tx2"/>
                </a:solidFill>
                <a:latin typeface="+mj-lt"/>
              </a:rPr>
              <a:t>targeted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to address costs and risks associated with Blue Valley development. Policies should be: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849DA7-01F9-4EAA-A8EB-D20D156DA78C}"/>
              </a:ext>
            </a:extLst>
          </p:cNvPr>
          <p:cNvGrpSpPr/>
          <p:nvPr/>
        </p:nvGrpSpPr>
        <p:grpSpPr>
          <a:xfrm>
            <a:off x="5097803" y="2999004"/>
            <a:ext cx="4326799" cy="4138396"/>
            <a:chOff x="565289" y="1599800"/>
            <a:chExt cx="4600269" cy="5385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2AF5D70-1B92-4FCA-B4AF-C91F3A475FD0}"/>
                </a:ext>
              </a:extLst>
            </p:cNvPr>
            <p:cNvGrpSpPr/>
            <p:nvPr/>
          </p:nvGrpSpPr>
          <p:grpSpPr>
            <a:xfrm>
              <a:off x="565289" y="1599800"/>
              <a:ext cx="1948410" cy="5385200"/>
              <a:chOff x="1143000" y="2580894"/>
              <a:chExt cx="1612232" cy="413877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56B1760-FCE5-4C4E-9220-AEDEC277DE09}"/>
                  </a:ext>
                </a:extLst>
              </p:cNvPr>
              <p:cNvSpPr/>
              <p:nvPr/>
            </p:nvSpPr>
            <p:spPr bwMode="auto">
              <a:xfrm>
                <a:off x="1143000" y="2580894"/>
                <a:ext cx="1612232" cy="926432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Predictable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2CC115F-9DF2-4C31-A7AA-E968CD9979BD}"/>
                  </a:ext>
                </a:extLst>
              </p:cNvPr>
              <p:cNvSpPr/>
              <p:nvPr/>
            </p:nvSpPr>
            <p:spPr bwMode="auto">
              <a:xfrm>
                <a:off x="1143000" y="3620363"/>
                <a:ext cx="1612232" cy="926432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Targeted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99CAAE5-DB87-4D91-ACA8-75E96B575BD3}"/>
                  </a:ext>
                </a:extLst>
              </p:cNvPr>
              <p:cNvSpPr/>
              <p:nvPr/>
            </p:nvSpPr>
            <p:spPr bwMode="auto">
              <a:xfrm>
                <a:off x="1143000" y="4705399"/>
                <a:ext cx="1612232" cy="926432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Comprehensive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65E867E-62D9-444F-B11C-3E3BD277DAB0}"/>
                  </a:ext>
                </a:extLst>
              </p:cNvPr>
              <p:cNvSpPr/>
              <p:nvPr/>
            </p:nvSpPr>
            <p:spPr bwMode="auto">
              <a:xfrm>
                <a:off x="1143000" y="5793238"/>
                <a:ext cx="1612232" cy="926432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Publicized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17FEFC-8037-4214-BC38-0C3C6FE85595}"/>
                </a:ext>
              </a:extLst>
            </p:cNvPr>
            <p:cNvSpPr/>
            <p:nvPr/>
          </p:nvSpPr>
          <p:spPr bwMode="auto">
            <a:xfrm>
              <a:off x="2513699" y="1599800"/>
              <a:ext cx="2643167" cy="12054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As-of-right, where possible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6D6ED1-004D-47C0-A7BA-642DC00ECFD8}"/>
                </a:ext>
              </a:extLst>
            </p:cNvPr>
            <p:cNvSpPr/>
            <p:nvPr/>
          </p:nvSpPr>
          <p:spPr bwMode="auto">
            <a:xfrm>
              <a:off x="2522391" y="2952313"/>
              <a:ext cx="2643167" cy="12054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Address specific financial gaps &amp; costs</a:t>
              </a:r>
              <a:endParaRPr lang="en-US" sz="18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C7DA10-1E48-4F14-B4C7-4AF5165A7719}"/>
                </a:ext>
              </a:extLst>
            </p:cNvPr>
            <p:cNvSpPr/>
            <p:nvPr/>
          </p:nvSpPr>
          <p:spPr bwMode="auto">
            <a:xfrm>
              <a:off x="2522391" y="4368963"/>
              <a:ext cx="2643167" cy="12054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Packaged to address multiple risk factors</a:t>
              </a:r>
              <a:endParaRPr lang="en-US" sz="18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8D3F2B-B2F1-4BE1-B86B-888EAFEB41E5}"/>
                </a:ext>
              </a:extLst>
            </p:cNvPr>
            <p:cNvSpPr/>
            <p:nvPr/>
          </p:nvSpPr>
          <p:spPr bwMode="auto">
            <a:xfrm>
              <a:off x="2513698" y="5762316"/>
              <a:ext cx="2643167" cy="12054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Communicated to potential users and developers</a:t>
              </a:r>
              <a:endParaRPr lang="en-US" sz="18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E043C36-75E9-40E8-B88D-D780E6D3129B}"/>
              </a:ext>
            </a:extLst>
          </p:cNvPr>
          <p:cNvSpPr txBox="1"/>
          <p:nvPr/>
        </p:nvSpPr>
        <p:spPr>
          <a:xfrm>
            <a:off x="108434" y="5056961"/>
            <a:ext cx="522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</a:rPr>
              <a:t>Factors Limiting Blue Valley Impact</a:t>
            </a: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9419F89-5EBA-4B18-A246-3848C0A8824A}"/>
              </a:ext>
            </a:extLst>
          </p:cNvPr>
          <p:cNvSpPr/>
          <p:nvPr/>
        </p:nvSpPr>
        <p:spPr bwMode="auto">
          <a:xfrm>
            <a:off x="674242" y="5402766"/>
            <a:ext cx="3936876" cy="16150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Regionally available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Inadequate gap financing</a:t>
            </a: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Limited costs considered</a:t>
            </a:r>
          </a:p>
        </p:txBody>
      </p:sp>
    </p:spTree>
    <p:extLst>
      <p:ext uri="{BB962C8B-B14F-4D97-AF65-F5344CB8AC3E}">
        <p14:creationId xmlns:p14="http://schemas.microsoft.com/office/powerpoint/2010/main" val="6550236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6A903-8093-4C8B-BCE3-AD2804FD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Facilitate Development | </a:t>
            </a:r>
            <a:r>
              <a:rPr lang="en-US" dirty="0"/>
              <a:t>Enhance and Expand Incentives and Financing Tools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FE1C14-46BA-4B4F-9E66-02CEE0EA3103}"/>
              </a:ext>
            </a:extLst>
          </p:cNvPr>
          <p:cNvGrpSpPr/>
          <p:nvPr/>
        </p:nvGrpSpPr>
        <p:grpSpPr>
          <a:xfrm>
            <a:off x="1386031" y="1599800"/>
            <a:ext cx="7440247" cy="5266512"/>
            <a:chOff x="656862" y="1599800"/>
            <a:chExt cx="7440247" cy="43151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12D90B-E32A-4D38-AE95-EDF1DB270664}"/>
                </a:ext>
              </a:extLst>
            </p:cNvPr>
            <p:cNvGrpSpPr/>
            <p:nvPr/>
          </p:nvGrpSpPr>
          <p:grpSpPr>
            <a:xfrm>
              <a:off x="656862" y="1599800"/>
              <a:ext cx="1957102" cy="4310305"/>
              <a:chOff x="1218773" y="2580894"/>
              <a:chExt cx="1619424" cy="331266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16ECC5C-E395-4FA3-9A8F-77959187A3C2}"/>
                  </a:ext>
                </a:extLst>
              </p:cNvPr>
              <p:cNvSpPr/>
              <p:nvPr/>
            </p:nvSpPr>
            <p:spPr bwMode="auto">
              <a:xfrm>
                <a:off x="1225965" y="2580894"/>
                <a:ext cx="1612232" cy="751422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Expand KC, MO </a:t>
                </a:r>
                <a:r>
                  <a:rPr lang="en-US" b="1" dirty="0">
                    <a:solidFill>
                      <a:schemeClr val="bg1"/>
                    </a:solidFill>
                  </a:rPr>
                  <a:t>Incentives</a:t>
                </a:r>
                <a:endPara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C712030-FBD6-4428-A4D1-5B1D3504601B}"/>
                  </a:ext>
                </a:extLst>
              </p:cNvPr>
              <p:cNvSpPr/>
              <p:nvPr/>
            </p:nvSpPr>
            <p:spPr bwMode="auto">
              <a:xfrm>
                <a:off x="1218773" y="3397801"/>
                <a:ext cx="1612232" cy="1483969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Create New Incentives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86FB1A4-4E20-4E51-B5DE-5088949DEDBC}"/>
                  </a:ext>
                </a:extLst>
              </p:cNvPr>
              <p:cNvSpPr/>
              <p:nvPr/>
            </p:nvSpPr>
            <p:spPr bwMode="auto">
              <a:xfrm>
                <a:off x="1218773" y="4967131"/>
                <a:ext cx="1612232" cy="926432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Additional Opportunities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9347E3-93E5-4FA4-ADF8-FA09BF05B03F}"/>
                </a:ext>
              </a:extLst>
            </p:cNvPr>
            <p:cNvSpPr/>
            <p:nvPr/>
          </p:nvSpPr>
          <p:spPr bwMode="auto">
            <a:xfrm>
              <a:off x="2613964" y="1599800"/>
              <a:ext cx="5483145" cy="977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i="1" dirty="0">
                  <a:solidFill>
                    <a:srgbClr val="002060"/>
                  </a:solidFill>
                  <a:latin typeface="+mj-lt"/>
                </a:rPr>
                <a:t>Expand &amp; deepen existing incentives 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available to potential Blue Valley developers, such as EEZ</a:t>
              </a:r>
              <a:endParaRPr lang="en-US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47AEC86-5527-4EF4-939B-AA835FDAF60C}"/>
                </a:ext>
              </a:extLst>
            </p:cNvPr>
            <p:cNvSpPr/>
            <p:nvPr/>
          </p:nvSpPr>
          <p:spPr bwMode="auto">
            <a:xfrm>
              <a:off x="2613964" y="2662723"/>
              <a:ext cx="5474453" cy="19308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Create </a:t>
              </a:r>
              <a:r>
                <a:rPr lang="en-US" b="1" i="1" dirty="0">
                  <a:solidFill>
                    <a:srgbClr val="002060"/>
                  </a:solidFill>
                  <a:latin typeface="+mj-lt"/>
                </a:rPr>
                <a:t>new incentives 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for specific purposes:</a:t>
              </a:r>
            </a:p>
            <a:p>
              <a:pPr marL="342900" indent="-342900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Provide earnings tax redirection for job creation</a:t>
              </a:r>
            </a:p>
            <a:p>
              <a:pPr marL="342900" indent="-342900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Lower criteria for “but-for” test for abatement</a:t>
              </a:r>
            </a:p>
            <a:p>
              <a:pPr marL="342900" indent="-342900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Reduce franchise utility tax for new/growing companies </a:t>
              </a:r>
            </a:p>
            <a:p>
              <a:pPr marL="342900" indent="-342900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Provide abatement transfer credit for new investments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B3F04C9-37FB-4DF8-A504-F8E63E3233EB}"/>
                </a:ext>
              </a:extLst>
            </p:cNvPr>
            <p:cNvSpPr/>
            <p:nvPr/>
          </p:nvSpPr>
          <p:spPr bwMode="auto">
            <a:xfrm>
              <a:off x="2613964" y="4709517"/>
              <a:ext cx="5474453" cy="12054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Explore </a:t>
              </a:r>
              <a:r>
                <a:rPr lang="en-US" b="1" i="1" dirty="0">
                  <a:solidFill>
                    <a:srgbClr val="002060"/>
                  </a:solidFill>
                  <a:latin typeface="+mj-lt"/>
                </a:rPr>
                <a:t>other targeted mechanisms 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such as:</a:t>
              </a:r>
            </a:p>
            <a:p>
              <a:pPr marL="342900" marR="0" indent="-34290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Brownfield remediation financing support</a:t>
              </a:r>
            </a:p>
            <a:p>
              <a:pPr marL="342900" marR="0" indent="-34290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Community Improvement District creation</a:t>
              </a:r>
              <a:endParaRPr lang="en-US" dirty="0">
                <a:solidFill>
                  <a:schemeClr val="tx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30593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Redevelopment Opportunity Assessment </a:t>
            </a:r>
            <a:r>
              <a:rPr lang="en-US" dirty="0">
                <a:solidFill>
                  <a:srgbClr val="002060"/>
                </a:solidFill>
              </a:rPr>
              <a:t>| Vision, Strategy, and a Roadmap for Action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0"/>
          <a:stretch/>
        </p:blipFill>
        <p:spPr>
          <a:xfrm>
            <a:off x="441734" y="1650986"/>
            <a:ext cx="4315968" cy="53517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4EBA7B-0584-420F-BA1E-D32CD23779B4}"/>
              </a:ext>
            </a:extLst>
          </p:cNvPr>
          <p:cNvSpPr/>
          <p:nvPr/>
        </p:nvSpPr>
        <p:spPr bwMode="auto">
          <a:xfrm>
            <a:off x="4867295" y="1650986"/>
            <a:ext cx="4769077" cy="535177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chemeClr val="bg1"/>
              </a:solidFill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Restore</a:t>
            </a:r>
            <a:endParaRPr lang="en-US" sz="3000" dirty="0">
              <a:solidFill>
                <a:schemeClr val="bg1"/>
              </a:solidFill>
              <a:latin typeface="+mn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economic activity 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to the Blue Valley Industrial Corridor to</a:t>
            </a:r>
            <a:r>
              <a:rPr kumimoji="0" lang="en-US" sz="3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grow jobs</a:t>
            </a:r>
            <a:r>
              <a:rPr kumimoji="0" lang="en-US" sz="3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&amp; </a:t>
            </a:r>
            <a:r>
              <a:rPr kumimoji="0" lang="en-US" sz="36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benefit local communities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3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6A903-8093-4C8B-BCE3-AD2804FD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Facilitate Development </a:t>
            </a:r>
            <a:r>
              <a:rPr lang="en-US" dirty="0"/>
              <a:t>| Public Investment to Reduce Risk</a:t>
            </a:r>
            <a:r>
              <a:rPr lang="en-US" b="1" dirty="0"/>
              <a:t>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FDF9A5-8DE6-4F2E-802C-C7A58339A940}"/>
              </a:ext>
            </a:extLst>
          </p:cNvPr>
          <p:cNvGrpSpPr/>
          <p:nvPr/>
        </p:nvGrpSpPr>
        <p:grpSpPr>
          <a:xfrm>
            <a:off x="446078" y="1536986"/>
            <a:ext cx="5564034" cy="4564723"/>
            <a:chOff x="6118491" y="2125492"/>
            <a:chExt cx="5564034" cy="4564723"/>
          </a:xfrm>
        </p:grpSpPr>
        <p:sp>
          <p:nvSpPr>
            <p:cNvPr id="16" name="Text Placeholder 2">
              <a:extLst>
                <a:ext uri="{FF2B5EF4-FFF2-40B4-BE49-F238E27FC236}">
                  <a16:creationId xmlns:a16="http://schemas.microsoft.com/office/drawing/2014/main" id="{330460BF-75CA-4096-8018-1D3063FE6B2E}"/>
                </a:ext>
              </a:extLst>
            </p:cNvPr>
            <p:cNvSpPr txBox="1">
              <a:spLocks/>
            </p:cNvSpPr>
            <p:nvPr/>
          </p:nvSpPr>
          <p:spPr>
            <a:xfrm>
              <a:off x="6321691" y="2125492"/>
              <a:ext cx="5360834" cy="608270"/>
            </a:xfrm>
            <a:prstGeom prst="rect">
              <a:avLst/>
            </a:prstGeom>
          </p:spPr>
          <p:txBody>
            <a:bodyPr lIns="0" rIns="0"/>
            <a:lstStyle>
              <a:lvl1pPr marL="171450" indent="-171450" algn="l" rtl="0" eaLnBrk="0" fontAlgn="base" hangingPunct="0">
                <a:spcBef>
                  <a:spcPts val="0"/>
                </a:spcBef>
                <a:spcAft>
                  <a:spcPct val="0"/>
                </a:spcAft>
                <a:buFont typeface="Wingdings" pitchFamily="2" charset="2"/>
                <a:buChar char="§"/>
                <a:tabLst>
                  <a:tab pos="837906" algn="l"/>
                </a:tabLst>
                <a:defRPr sz="20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  <a:ea typeface="+mn-ea"/>
                  <a:cs typeface="+mn-cs"/>
                </a:defRPr>
              </a:lvl1pPr>
              <a:lvl2pPr marL="5143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Char char="–"/>
                <a:tabLst>
                  <a:tab pos="837906" algn="l"/>
                </a:tabLst>
                <a:defRPr sz="18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2pPr>
              <a:lvl3pPr marL="8572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Font typeface="Wingdings" pitchFamily="2" charset="2"/>
                <a:buChar char="§"/>
                <a:tabLst>
                  <a:tab pos="800100" algn="l"/>
                </a:tabLst>
                <a:defRPr sz="16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3pPr>
              <a:lvl4pPr marL="10858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Font typeface="Tw Cen MT" pitchFamily="34" charset="0"/>
                <a:buChar char="¬"/>
                <a:tabLst>
                  <a:tab pos="837906" algn="l"/>
                </a:tabLst>
                <a:defRPr sz="16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4pPr>
              <a:lvl5pPr marL="2186807" indent="-184085" algn="l" rtl="0" eaLnBrk="0" fontAlgn="base" hangingPunct="0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7906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5pPr>
              <a:lvl6pPr marL="2704761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6pPr>
              <a:lvl7pPr marL="3220978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7pPr>
              <a:lvl8pPr marL="3737193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8pPr>
              <a:lvl9pPr marL="4253408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4400">
                <a:buFont typeface="Wingdings" pitchFamily="2" charset="2"/>
                <a:buNone/>
              </a:pPr>
              <a:r>
                <a:rPr 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Public-sector activities support may include: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FA5DF0-A307-42FA-A6A5-D172187FD409}"/>
                </a:ext>
              </a:extLst>
            </p:cNvPr>
            <p:cNvGrpSpPr/>
            <p:nvPr/>
          </p:nvGrpSpPr>
          <p:grpSpPr>
            <a:xfrm>
              <a:off x="6118491" y="2587905"/>
              <a:ext cx="2055174" cy="2699848"/>
              <a:chOff x="1142999" y="2531384"/>
              <a:chExt cx="1700574" cy="269984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67624A4-2D9A-4BA7-9E65-13C6F5DB311D}"/>
                  </a:ext>
                </a:extLst>
              </p:cNvPr>
              <p:cNvSpPr/>
              <p:nvPr/>
            </p:nvSpPr>
            <p:spPr bwMode="auto">
              <a:xfrm>
                <a:off x="1142999" y="2531384"/>
                <a:ext cx="1700573" cy="552977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Acquisition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135AB4-70E3-4702-AEF9-FA7A09D1E7A5}"/>
                  </a:ext>
                </a:extLst>
              </p:cNvPr>
              <p:cNvSpPr/>
              <p:nvPr/>
            </p:nvSpPr>
            <p:spPr bwMode="auto">
              <a:xfrm>
                <a:off x="1143000" y="3207302"/>
                <a:ext cx="1700573" cy="552976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Other Infrastructure investments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E0B9D31-9E84-43C0-B8EC-9884F3C13F44}"/>
                  </a:ext>
                </a:extLst>
              </p:cNvPr>
              <p:cNvSpPr/>
              <p:nvPr/>
            </p:nvSpPr>
            <p:spPr bwMode="auto">
              <a:xfrm>
                <a:off x="1143000" y="3862990"/>
                <a:ext cx="1700573" cy="586878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Flood Mitigation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CB7A41-9F2A-424D-8E85-CC389D494123}"/>
                  </a:ext>
                </a:extLst>
              </p:cNvPr>
              <p:cNvSpPr/>
              <p:nvPr/>
            </p:nvSpPr>
            <p:spPr bwMode="auto">
              <a:xfrm>
                <a:off x="1143000" y="4572808"/>
                <a:ext cx="1700573" cy="658424"/>
              </a:xfrm>
              <a:prstGeom prst="rect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Public Transit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AC2CF8-5F4C-458F-B12A-3B77AD4A9FEA}"/>
                </a:ext>
              </a:extLst>
            </p:cNvPr>
            <p:cNvSpPr/>
            <p:nvPr/>
          </p:nvSpPr>
          <p:spPr bwMode="auto">
            <a:xfrm>
              <a:off x="6118492" y="5410693"/>
              <a:ext cx="2055172" cy="545772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Public Safety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1F4893E-DE79-486F-B456-02383D78A069}"/>
                </a:ext>
              </a:extLst>
            </p:cNvPr>
            <p:cNvSpPr/>
            <p:nvPr/>
          </p:nvSpPr>
          <p:spPr bwMode="auto">
            <a:xfrm>
              <a:off x="6118492" y="6079405"/>
              <a:ext cx="2055172" cy="61081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Remediation &amp;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Site Preparation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3120A4-8561-4401-9EB9-512126AD3831}"/>
              </a:ext>
            </a:extLst>
          </p:cNvPr>
          <p:cNvGrpSpPr/>
          <p:nvPr/>
        </p:nvGrpSpPr>
        <p:grpSpPr>
          <a:xfrm>
            <a:off x="5435372" y="1985374"/>
            <a:ext cx="4356100" cy="4774061"/>
            <a:chOff x="5902363" y="2214687"/>
            <a:chExt cx="3574831" cy="397786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272748-F5E7-42DC-AC28-E33A465CAA2A}"/>
                </a:ext>
              </a:extLst>
            </p:cNvPr>
            <p:cNvSpPr/>
            <p:nvPr/>
          </p:nvSpPr>
          <p:spPr bwMode="auto">
            <a:xfrm>
              <a:off x="5902363" y="2214687"/>
              <a:ext cx="3574831" cy="39778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EB99B49-2CF3-4CB5-8CE9-1A7260844C82}"/>
                </a:ext>
              </a:extLst>
            </p:cNvPr>
            <p:cNvSpPr/>
            <p:nvPr/>
          </p:nvSpPr>
          <p:spPr>
            <a:xfrm>
              <a:off x="5991264" y="4304021"/>
              <a:ext cx="3363768" cy="17454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txBody>
            <a:bodyPr vert="horz" lIns="100584" tIns="50292" rIns="100584" bIns="50292" rtlCol="0" anchor="ctr"/>
            <a:lstStyle/>
            <a:p>
              <a:pPr algn="ctr"/>
              <a:endPara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77A572-9393-46C7-95A1-85A325BC48EF}"/>
                </a:ext>
              </a:extLst>
            </p:cNvPr>
            <p:cNvSpPr/>
            <p:nvPr/>
          </p:nvSpPr>
          <p:spPr>
            <a:xfrm>
              <a:off x="6047024" y="4342713"/>
              <a:ext cx="3252247" cy="1451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8000"/>
                </a:lnSpc>
                <a:spcAft>
                  <a:spcPts val="600"/>
                </a:spcAft>
              </a:pPr>
              <a:r>
                <a:rPr lang="en-US" sz="1800" b="1" dirty="0">
                  <a:solidFill>
                    <a:schemeClr val="tx2"/>
                  </a:solidFill>
                  <a:latin typeface="+mj-lt"/>
                </a:rPr>
                <a:t>Opportunity: 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27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-acre City site on I-70</a:t>
              </a:r>
            </a:p>
            <a:p>
              <a:pPr>
                <a:lnSpc>
                  <a:spcPct val="108000"/>
                </a:lnSpc>
                <a:spcAft>
                  <a:spcPts val="600"/>
                </a:spcAft>
              </a:pPr>
              <a:r>
                <a:rPr lang="en-US" sz="1800" b="1" dirty="0">
                  <a:solidFill>
                    <a:schemeClr val="tx2"/>
                  </a:solidFill>
                </a:rPr>
                <a:t>Challenge: 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site in 100-year floodplain</a:t>
              </a:r>
            </a:p>
            <a:p>
              <a:pPr>
                <a:lnSpc>
                  <a:spcPct val="108000"/>
                </a:lnSpc>
                <a:spcAft>
                  <a:spcPts val="600"/>
                </a:spcAft>
              </a:pPr>
              <a:r>
                <a:rPr lang="en-US" sz="1800" b="1" dirty="0">
                  <a:solidFill>
                    <a:schemeClr val="tx2"/>
                  </a:solidFill>
                </a:rPr>
                <a:t>Potential Response:</a:t>
              </a:r>
              <a:r>
                <a:rPr lang="en-US" sz="1800" dirty="0">
                  <a:solidFill>
                    <a:schemeClr val="tx2"/>
                  </a:solidFill>
                </a:rPr>
                <a:t> 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elevate site to unlock disposition and development potential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E23298A-D82C-4E00-9A8E-B4D337A19F7F}"/>
              </a:ext>
            </a:extLst>
          </p:cNvPr>
          <p:cNvSpPr txBox="1"/>
          <p:nvPr/>
        </p:nvSpPr>
        <p:spPr>
          <a:xfrm>
            <a:off x="5426036" y="2016538"/>
            <a:ext cx="4334241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2000" b="1" dirty="0">
                <a:solidFill>
                  <a:schemeClr val="tx2"/>
                </a:solidFill>
                <a:latin typeface="+mn-lt"/>
              </a:rPr>
              <a:t>Example - Heart Drive-In 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F8A2E-CD16-4435-85A5-12C107476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51" b="11648"/>
          <a:stretch/>
        </p:blipFill>
        <p:spPr>
          <a:xfrm>
            <a:off x="5543702" y="2383708"/>
            <a:ext cx="4098910" cy="203584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F362F8A-9B18-43E1-9436-18DB2A463E92}"/>
              </a:ext>
            </a:extLst>
          </p:cNvPr>
          <p:cNvSpPr/>
          <p:nvPr/>
        </p:nvSpPr>
        <p:spPr bwMode="auto">
          <a:xfrm>
            <a:off x="2554082" y="2004964"/>
            <a:ext cx="2732430" cy="5628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Public land control for maximum control</a:t>
            </a:r>
            <a:endParaRPr lang="en-US" sz="1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D921A2-2164-46EB-A728-748A62759684}"/>
              </a:ext>
            </a:extLst>
          </p:cNvPr>
          <p:cNvSpPr/>
          <p:nvPr/>
        </p:nvSpPr>
        <p:spPr bwMode="auto">
          <a:xfrm>
            <a:off x="2554082" y="2638312"/>
            <a:ext cx="2732430" cy="61603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Stormwater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infrastructure and/or other needs</a:t>
            </a:r>
            <a:endParaRPr lang="en-US" sz="1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C3F45F-3380-4BF9-BDE4-921AEF5DFA19}"/>
              </a:ext>
            </a:extLst>
          </p:cNvPr>
          <p:cNvSpPr/>
          <p:nvPr/>
        </p:nvSpPr>
        <p:spPr bwMode="auto">
          <a:xfrm>
            <a:off x="2561040" y="3331032"/>
            <a:ext cx="2732430" cy="6120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Site-specific or district protection</a:t>
            </a:r>
            <a:endParaRPr lang="en-US" sz="1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99837E-5C25-428B-B163-E0F857DA0259}"/>
              </a:ext>
            </a:extLst>
          </p:cNvPr>
          <p:cNvSpPr/>
          <p:nvPr/>
        </p:nvSpPr>
        <p:spPr bwMode="auto">
          <a:xfrm>
            <a:off x="2554082" y="4017541"/>
            <a:ext cx="2732430" cy="679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Consideration for new routes to serve employees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A2BB25-63A4-4DAF-8E51-03AB188FE7F9}"/>
              </a:ext>
            </a:extLst>
          </p:cNvPr>
          <p:cNvSpPr/>
          <p:nvPr/>
        </p:nvSpPr>
        <p:spPr bwMode="auto">
          <a:xfrm>
            <a:off x="2561039" y="4827582"/>
            <a:ext cx="2732430" cy="5403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Address business security concerns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25C758A-313A-4B66-9AE8-A6E47D2D0953}"/>
              </a:ext>
            </a:extLst>
          </p:cNvPr>
          <p:cNvSpPr/>
          <p:nvPr/>
        </p:nvSpPr>
        <p:spPr bwMode="auto">
          <a:xfrm>
            <a:off x="2561039" y="5516808"/>
            <a:ext cx="2740354" cy="5394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Site assessment &amp; preparation</a:t>
            </a: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elevation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14C600-AEB6-40EE-ADFC-4C2A54FE57A5}"/>
              </a:ext>
            </a:extLst>
          </p:cNvPr>
          <p:cNvSpPr/>
          <p:nvPr/>
        </p:nvSpPr>
        <p:spPr bwMode="auto">
          <a:xfrm>
            <a:off x="478004" y="6224649"/>
            <a:ext cx="1994581" cy="534786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</a:rPr>
              <a:t>Studies &amp; Site Analysis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484892-8A87-41C3-ADE2-50D0128AC2E8}"/>
              </a:ext>
            </a:extLst>
          </p:cNvPr>
          <p:cNvSpPr/>
          <p:nvPr/>
        </p:nvSpPr>
        <p:spPr bwMode="auto">
          <a:xfrm>
            <a:off x="2552912" y="6219966"/>
            <a:ext cx="2740354" cy="53946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Brownfield, traffic, and related studies</a:t>
            </a:r>
          </a:p>
        </p:txBody>
      </p:sp>
    </p:spTree>
    <p:extLst>
      <p:ext uri="{BB962C8B-B14F-4D97-AF65-F5344CB8AC3E}">
        <p14:creationId xmlns:p14="http://schemas.microsoft.com/office/powerpoint/2010/main" val="182235952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87FDF-B133-4221-84B0-93CDEA13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Build Capacity </a:t>
            </a:r>
            <a:r>
              <a:rPr lang="en-US" dirty="0"/>
              <a:t>| Proposed Partner Roles &amp; Responsibilities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38F5A-7255-4F2D-8403-D387EBDE1C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062" y="1530533"/>
            <a:ext cx="8910616" cy="1435068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>
                <a:solidFill>
                  <a:schemeClr val="tx2"/>
                </a:solidFill>
              </a:rPr>
              <a:t>Establish focused leadership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advance Blue Valley vision through:</a:t>
            </a:r>
          </a:p>
          <a:p>
            <a:pPr marL="742950" lvl="1" indent="-457200" algn="just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Dedicated staff capacity within the EDC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and/or</a:t>
            </a:r>
          </a:p>
          <a:p>
            <a:pPr marL="742950" lvl="1" indent="-457200" algn="just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public-private entity to spearhead Corridor redevelopment efforts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4B8286-919F-4E65-BFF3-FEFFC533DF15}"/>
              </a:ext>
            </a:extLst>
          </p:cNvPr>
          <p:cNvSpPr txBox="1">
            <a:spLocks/>
          </p:cNvSpPr>
          <p:nvPr/>
        </p:nvSpPr>
        <p:spPr>
          <a:xfrm>
            <a:off x="3620199" y="3066453"/>
            <a:ext cx="2995069" cy="1334536"/>
          </a:xfrm>
          <a:prstGeom prst="rect">
            <a:avLst/>
          </a:prstGeom>
        </p:spPr>
        <p:txBody>
          <a:bodyPr lIns="0" rIns="0"/>
          <a:lstStyle>
            <a:lvl1pPr marL="171450" indent="-171450" algn="l" rtl="0" eaLnBrk="0" fontAlgn="base" hangingPunct="0"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837906" algn="l"/>
              </a:tabLst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  <a:ea typeface="+mn-ea"/>
                <a:cs typeface="+mn-cs"/>
              </a:defRPr>
            </a:lvl1pPr>
            <a:lvl2pPr marL="51435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har char="–"/>
              <a:tabLst>
                <a:tab pos="837906" algn="l"/>
              </a:tabLst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2pPr>
            <a:lvl3pPr marL="85725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800100" algn="l"/>
              </a:tabLst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3pPr>
            <a:lvl4pPr marL="108585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Font typeface="Tw Cen MT" pitchFamily="34" charset="0"/>
              <a:buChar char="¬"/>
              <a:tabLst>
                <a:tab pos="837906" algn="l"/>
              </a:tabLst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defRPr>
            </a:lvl4pPr>
            <a:lvl5pPr marL="2186807" indent="-184085" algn="l" rtl="0" eaLnBrk="0" fontAlgn="base" hangingPunct="0">
              <a:spcBef>
                <a:spcPct val="25000"/>
              </a:spcBef>
              <a:spcAft>
                <a:spcPct val="0"/>
              </a:spcAft>
              <a:buChar char="•"/>
              <a:tabLst>
                <a:tab pos="837906" algn="l"/>
              </a:tabLst>
              <a:defRPr sz="1100">
                <a:solidFill>
                  <a:schemeClr val="tx1"/>
                </a:solidFill>
                <a:latin typeface="+mn-lt"/>
              </a:defRPr>
            </a:lvl5pPr>
            <a:lvl6pPr marL="2704761" indent="-186412" algn="l" rtl="0" fontAlgn="base">
              <a:spcBef>
                <a:spcPct val="25000"/>
              </a:spcBef>
              <a:spcAft>
                <a:spcPct val="0"/>
              </a:spcAft>
              <a:buChar char="•"/>
              <a:tabLst>
                <a:tab pos="838852" algn="l"/>
              </a:tabLst>
              <a:defRPr sz="1100">
                <a:solidFill>
                  <a:schemeClr val="tx1"/>
                </a:solidFill>
                <a:latin typeface="+mn-lt"/>
              </a:defRPr>
            </a:lvl6pPr>
            <a:lvl7pPr marL="3220978" indent="-186412" algn="l" rtl="0" fontAlgn="base">
              <a:spcBef>
                <a:spcPct val="25000"/>
              </a:spcBef>
              <a:spcAft>
                <a:spcPct val="0"/>
              </a:spcAft>
              <a:buChar char="•"/>
              <a:tabLst>
                <a:tab pos="838852" algn="l"/>
              </a:tabLst>
              <a:defRPr sz="1100">
                <a:solidFill>
                  <a:schemeClr val="tx1"/>
                </a:solidFill>
                <a:latin typeface="+mn-lt"/>
              </a:defRPr>
            </a:lvl7pPr>
            <a:lvl8pPr marL="3737193" indent="-186412" algn="l" rtl="0" fontAlgn="base">
              <a:spcBef>
                <a:spcPct val="25000"/>
              </a:spcBef>
              <a:spcAft>
                <a:spcPct val="0"/>
              </a:spcAft>
              <a:buChar char="•"/>
              <a:tabLst>
                <a:tab pos="838852" algn="l"/>
              </a:tabLst>
              <a:defRPr sz="1100">
                <a:solidFill>
                  <a:schemeClr val="tx1"/>
                </a:solidFill>
                <a:latin typeface="+mn-lt"/>
              </a:defRPr>
            </a:lvl8pPr>
            <a:lvl9pPr marL="4253408" indent="-186412" algn="l" rtl="0" fontAlgn="base">
              <a:spcBef>
                <a:spcPct val="25000"/>
              </a:spcBef>
              <a:spcAft>
                <a:spcPct val="0"/>
              </a:spcAft>
              <a:buChar char="•"/>
              <a:tabLst>
                <a:tab pos="838852" algn="l"/>
              </a:tabLst>
              <a:defRPr sz="1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spcBef>
                <a:spcPts val="600"/>
              </a:spcBef>
              <a:buFont typeface="Wingdings" pitchFamily="2" charset="2"/>
              <a:buNone/>
            </a:pPr>
            <a:r>
              <a:rPr lang="en-US" sz="1800" b="1" kern="0" dirty="0">
                <a:solidFill>
                  <a:schemeClr val="tx2"/>
                </a:solidFill>
              </a:rPr>
              <a:t>Lead Blue Valley Redevelopment Entity</a:t>
            </a:r>
          </a:p>
          <a:p>
            <a:pPr marL="0" indent="0" algn="ctr" defTabSz="914400">
              <a:spcBef>
                <a:spcPts val="600"/>
              </a:spcBef>
              <a:buFont typeface="Wingdings" pitchFamily="2" charset="2"/>
              <a:buNone/>
            </a:pPr>
            <a:r>
              <a:rPr lang="en-US" sz="1800" i="1" kern="0" dirty="0">
                <a:solidFill>
                  <a:schemeClr val="tx2"/>
                </a:solidFill>
              </a:rPr>
              <a:t>EDCKC or New Org. </a:t>
            </a:r>
          </a:p>
          <a:p>
            <a:pPr marL="0" indent="0" algn="ctr" defTabSz="914400">
              <a:spcBef>
                <a:spcPts val="600"/>
              </a:spcBef>
              <a:buFont typeface="Wingdings" pitchFamily="2" charset="2"/>
              <a:buNone/>
            </a:pPr>
            <a:r>
              <a:rPr lang="en-US" sz="1800" b="1" i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Public-Private Partnership Building &amp; Business Recruitment</a:t>
            </a:r>
            <a:endParaRPr lang="en-US" sz="1800" i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2D64B2-E269-4B67-ABD7-55EBCCD3F395}"/>
              </a:ext>
            </a:extLst>
          </p:cNvPr>
          <p:cNvGrpSpPr/>
          <p:nvPr/>
        </p:nvGrpSpPr>
        <p:grpSpPr>
          <a:xfrm>
            <a:off x="565290" y="2968082"/>
            <a:ext cx="2656012" cy="1956687"/>
            <a:chOff x="565289" y="3000324"/>
            <a:chExt cx="2867723" cy="195668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53A0FA5-7CAC-4A6C-A37B-5E5548EDDFD4}"/>
                </a:ext>
              </a:extLst>
            </p:cNvPr>
            <p:cNvGrpSpPr/>
            <p:nvPr/>
          </p:nvGrpSpPr>
          <p:grpSpPr>
            <a:xfrm>
              <a:off x="565289" y="3000324"/>
              <a:ext cx="2867723" cy="1956687"/>
              <a:chOff x="550062" y="3000324"/>
              <a:chExt cx="2471916" cy="195668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9C308CF-E9B5-4527-B3C7-D237D6D34C12}"/>
                  </a:ext>
                </a:extLst>
              </p:cNvPr>
              <p:cNvSpPr/>
              <p:nvPr/>
            </p:nvSpPr>
            <p:spPr bwMode="auto">
              <a:xfrm>
                <a:off x="550062" y="3000324"/>
                <a:ext cx="2471915" cy="1956687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Text Placeholder 2">
                <a:extLst>
                  <a:ext uri="{FF2B5EF4-FFF2-40B4-BE49-F238E27FC236}">
                    <a16:creationId xmlns:a16="http://schemas.microsoft.com/office/drawing/2014/main" id="{28993686-3B6D-4D15-8304-A1B5DF6886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5291" y="3058463"/>
                <a:ext cx="2456687" cy="486842"/>
              </a:xfrm>
              <a:prstGeom prst="rect">
                <a:avLst/>
              </a:prstGeom>
            </p:spPr>
            <p:txBody>
              <a:bodyPr lIns="0" rIns="0"/>
              <a:lstStyle>
                <a:lvl1pPr marL="171450" indent="-171450" algn="l" rtl="0" eaLnBrk="0" fontAlgn="base" hangingPunct="0">
                  <a:spcBef>
                    <a:spcPts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tabLst>
                    <a:tab pos="837906" algn="l"/>
                  </a:tabLst>
                  <a:defRPr sz="20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" pitchFamily="34" charset="0"/>
                    <a:ea typeface="+mn-ea"/>
                    <a:cs typeface="+mn-cs"/>
                  </a:defRPr>
                </a:lvl1pPr>
                <a:lvl2pPr marL="514350" indent="-228600" algn="l" rtl="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–"/>
                  <a:tabLst>
                    <a:tab pos="837906" algn="l"/>
                  </a:tabLst>
                  <a:defRPr sz="18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" pitchFamily="34" charset="0"/>
                  </a:defRPr>
                </a:lvl2pPr>
                <a:lvl3pPr marL="857250" indent="-228600" algn="l" rtl="0" eaLnBrk="0" fontAlgn="base" hangingPunct="0">
                  <a:spcBef>
                    <a:spcPct val="25000"/>
                  </a:spcBef>
                  <a:spcAft>
                    <a:spcPct val="0"/>
                  </a:spcAft>
                  <a:buFont typeface="Wingdings" pitchFamily="2" charset="2"/>
                  <a:buChar char="§"/>
                  <a:tabLst>
                    <a:tab pos="800100" algn="l"/>
                  </a:tabLst>
                  <a:defRPr sz="16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" pitchFamily="34" charset="0"/>
                  </a:defRPr>
                </a:lvl3pPr>
                <a:lvl4pPr marL="1085850" indent="-228600" algn="l" rtl="0" eaLnBrk="0" fontAlgn="base" hangingPunct="0">
                  <a:spcBef>
                    <a:spcPct val="25000"/>
                  </a:spcBef>
                  <a:spcAft>
                    <a:spcPct val="0"/>
                  </a:spcAft>
                  <a:buFont typeface="Tw Cen MT" pitchFamily="34" charset="0"/>
                  <a:buChar char="¬"/>
                  <a:tabLst>
                    <a:tab pos="837906" algn="l"/>
                  </a:tabLst>
                  <a:defRPr sz="16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" pitchFamily="34" charset="0"/>
                  </a:defRPr>
                </a:lvl4pPr>
                <a:lvl5pPr marL="2186807" indent="-184085" algn="l" rtl="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7906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5pPr>
                <a:lvl6pPr marL="2704761" indent="-186412" algn="l" rtl="0" fontAlgn="base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8852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6pPr>
                <a:lvl7pPr marL="3220978" indent="-186412" algn="l" rtl="0" fontAlgn="base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8852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7pPr>
                <a:lvl8pPr marL="3737193" indent="-186412" algn="l" rtl="0" fontAlgn="base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8852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8pPr>
                <a:lvl9pPr marL="4253408" indent="-186412" algn="l" rtl="0" fontAlgn="base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8852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 defTabSz="914400">
                  <a:buFont typeface="Wingdings" pitchFamily="2" charset="2"/>
                  <a:buNone/>
                </a:pPr>
                <a:r>
                  <a:rPr lang="en-US" sz="1800" b="1" kern="0" dirty="0">
                    <a:solidFill>
                      <a:schemeClr val="tx2"/>
                    </a:solidFill>
                  </a:rPr>
                  <a:t>Infrastructure Planning &amp; Investment</a:t>
                </a:r>
                <a:endParaRPr lang="en-US" sz="1800" i="1" kern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pic>
          <p:nvPicPr>
            <p:cNvPr id="11" name="Picture 2" descr="Image result for kansas city missouri logo">
              <a:extLst>
                <a:ext uri="{FF2B5EF4-FFF2-40B4-BE49-F238E27FC236}">
                  <a16:creationId xmlns:a16="http://schemas.microsoft.com/office/drawing/2014/main" id="{8C8313CE-1EA4-4049-9FE4-2E7630632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95" y="3716779"/>
              <a:ext cx="681652" cy="108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city of kansas city, mo MARC logo">
              <a:extLst>
                <a:ext uri="{FF2B5EF4-FFF2-40B4-BE49-F238E27FC236}">
                  <a16:creationId xmlns:a16="http://schemas.microsoft.com/office/drawing/2014/main" id="{078B88D8-0196-4891-8AD6-B2EF43E94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320" y="4327970"/>
              <a:ext cx="926147" cy="453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D178EE-B78F-4ED5-88F2-8C952E64541F}"/>
              </a:ext>
            </a:extLst>
          </p:cNvPr>
          <p:cNvGrpSpPr/>
          <p:nvPr/>
        </p:nvGrpSpPr>
        <p:grpSpPr>
          <a:xfrm>
            <a:off x="573471" y="5109411"/>
            <a:ext cx="2656012" cy="1956687"/>
            <a:chOff x="550062" y="3000324"/>
            <a:chExt cx="2471916" cy="19566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A405DF-4477-492A-A3E9-BEA3D6F8011E}"/>
                </a:ext>
              </a:extLst>
            </p:cNvPr>
            <p:cNvSpPr/>
            <p:nvPr/>
          </p:nvSpPr>
          <p:spPr bwMode="auto">
            <a:xfrm>
              <a:off x="550062" y="3000324"/>
              <a:ext cx="2471915" cy="1956687"/>
            </a:xfrm>
            <a:prstGeom prst="rect">
              <a:avLst/>
            </a:prstGeom>
            <a:noFill/>
            <a:ln w="190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9FCD7A1A-9906-4572-BE8F-CF1A1FB786E2}"/>
                </a:ext>
              </a:extLst>
            </p:cNvPr>
            <p:cNvSpPr txBox="1">
              <a:spLocks/>
            </p:cNvSpPr>
            <p:nvPr/>
          </p:nvSpPr>
          <p:spPr>
            <a:xfrm>
              <a:off x="565291" y="3058463"/>
              <a:ext cx="2456687" cy="486842"/>
            </a:xfrm>
            <a:prstGeom prst="rect">
              <a:avLst/>
            </a:prstGeom>
          </p:spPr>
          <p:txBody>
            <a:bodyPr lIns="0" rIns="0"/>
            <a:lstStyle>
              <a:lvl1pPr marL="171450" indent="-171450" algn="l" rtl="0" eaLnBrk="0" fontAlgn="base" hangingPunct="0">
                <a:spcBef>
                  <a:spcPts val="0"/>
                </a:spcBef>
                <a:spcAft>
                  <a:spcPct val="0"/>
                </a:spcAft>
                <a:buFont typeface="Wingdings" pitchFamily="2" charset="2"/>
                <a:buChar char="§"/>
                <a:tabLst>
                  <a:tab pos="837906" algn="l"/>
                </a:tabLst>
                <a:defRPr sz="20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  <a:ea typeface="+mn-ea"/>
                  <a:cs typeface="+mn-cs"/>
                </a:defRPr>
              </a:lvl1pPr>
              <a:lvl2pPr marL="5143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Char char="–"/>
                <a:tabLst>
                  <a:tab pos="837906" algn="l"/>
                </a:tabLst>
                <a:defRPr sz="18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2pPr>
              <a:lvl3pPr marL="8572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Font typeface="Wingdings" pitchFamily="2" charset="2"/>
                <a:buChar char="§"/>
                <a:tabLst>
                  <a:tab pos="800100" algn="l"/>
                </a:tabLst>
                <a:defRPr sz="16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3pPr>
              <a:lvl4pPr marL="10858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Font typeface="Tw Cen MT" pitchFamily="34" charset="0"/>
                <a:buChar char="¬"/>
                <a:tabLst>
                  <a:tab pos="837906" algn="l"/>
                </a:tabLst>
                <a:defRPr sz="16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4pPr>
              <a:lvl5pPr marL="2186807" indent="-184085" algn="l" rtl="0" eaLnBrk="0" fontAlgn="base" hangingPunct="0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7906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5pPr>
              <a:lvl6pPr marL="2704761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6pPr>
              <a:lvl7pPr marL="3220978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7pPr>
              <a:lvl8pPr marL="3737193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8pPr>
              <a:lvl9pPr marL="4253408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4400">
                <a:buFont typeface="Wingdings" pitchFamily="2" charset="2"/>
                <a:buNone/>
              </a:pPr>
              <a:r>
                <a:rPr lang="en-US" sz="1800" b="1" kern="0" dirty="0">
                  <a:solidFill>
                    <a:schemeClr val="tx2"/>
                  </a:solidFill>
                </a:rPr>
                <a:t>Workforce Development</a:t>
              </a:r>
              <a:endParaRPr lang="en-US" sz="1800" i="1" kern="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23" name="Picture 22" descr="Image result for metropolitan community college kansas city, mo">
            <a:extLst>
              <a:ext uri="{FF2B5EF4-FFF2-40B4-BE49-F238E27FC236}">
                <a16:creationId xmlns:a16="http://schemas.microsoft.com/office/drawing/2014/main" id="{2BC5FBCC-88F9-4B3A-9FBA-1FE1934DC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99" y="6389869"/>
            <a:ext cx="1596967" cy="36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blue valley industrial association">
            <a:extLst>
              <a:ext uri="{FF2B5EF4-FFF2-40B4-BE49-F238E27FC236}">
                <a16:creationId xmlns:a16="http://schemas.microsoft.com/office/drawing/2014/main" id="{370B0B9C-400E-4147-BA59-99245D148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81" y="5767575"/>
            <a:ext cx="969138" cy="4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C07ABE-980A-425C-B1BE-C6660690A46C}"/>
              </a:ext>
            </a:extLst>
          </p:cNvPr>
          <p:cNvGrpSpPr/>
          <p:nvPr/>
        </p:nvGrpSpPr>
        <p:grpSpPr>
          <a:xfrm>
            <a:off x="3700445" y="5121690"/>
            <a:ext cx="2656012" cy="1956687"/>
            <a:chOff x="550062" y="3000324"/>
            <a:chExt cx="2471916" cy="195668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C4B6E87-454E-4C3A-80D6-59794712A634}"/>
                </a:ext>
              </a:extLst>
            </p:cNvPr>
            <p:cNvSpPr/>
            <p:nvPr/>
          </p:nvSpPr>
          <p:spPr bwMode="auto">
            <a:xfrm>
              <a:off x="550062" y="3000324"/>
              <a:ext cx="2471915" cy="1956687"/>
            </a:xfrm>
            <a:prstGeom prst="rect">
              <a:avLst/>
            </a:prstGeom>
            <a:noFill/>
            <a:ln w="190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 Placeholder 2">
              <a:extLst>
                <a:ext uri="{FF2B5EF4-FFF2-40B4-BE49-F238E27FC236}">
                  <a16:creationId xmlns:a16="http://schemas.microsoft.com/office/drawing/2014/main" id="{53237A49-8483-4F8C-9139-D9D0AF6CEFD5}"/>
                </a:ext>
              </a:extLst>
            </p:cNvPr>
            <p:cNvSpPr txBox="1">
              <a:spLocks/>
            </p:cNvSpPr>
            <p:nvPr/>
          </p:nvSpPr>
          <p:spPr>
            <a:xfrm>
              <a:off x="565291" y="3058463"/>
              <a:ext cx="2456687" cy="486842"/>
            </a:xfrm>
            <a:prstGeom prst="rect">
              <a:avLst/>
            </a:prstGeom>
          </p:spPr>
          <p:txBody>
            <a:bodyPr lIns="0" rIns="0"/>
            <a:lstStyle>
              <a:lvl1pPr marL="171450" indent="-171450" algn="l" rtl="0" eaLnBrk="0" fontAlgn="base" hangingPunct="0">
                <a:spcBef>
                  <a:spcPts val="0"/>
                </a:spcBef>
                <a:spcAft>
                  <a:spcPct val="0"/>
                </a:spcAft>
                <a:buFont typeface="Wingdings" pitchFamily="2" charset="2"/>
                <a:buChar char="§"/>
                <a:tabLst>
                  <a:tab pos="837906" algn="l"/>
                </a:tabLst>
                <a:defRPr sz="20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  <a:ea typeface="+mn-ea"/>
                  <a:cs typeface="+mn-cs"/>
                </a:defRPr>
              </a:lvl1pPr>
              <a:lvl2pPr marL="5143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Char char="–"/>
                <a:tabLst>
                  <a:tab pos="837906" algn="l"/>
                </a:tabLst>
                <a:defRPr sz="18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2pPr>
              <a:lvl3pPr marL="8572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Font typeface="Wingdings" pitchFamily="2" charset="2"/>
                <a:buChar char="§"/>
                <a:tabLst>
                  <a:tab pos="800100" algn="l"/>
                </a:tabLst>
                <a:defRPr sz="16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3pPr>
              <a:lvl4pPr marL="10858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Font typeface="Tw Cen MT" pitchFamily="34" charset="0"/>
                <a:buChar char="¬"/>
                <a:tabLst>
                  <a:tab pos="837906" algn="l"/>
                </a:tabLst>
                <a:defRPr sz="16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4pPr>
              <a:lvl5pPr marL="2186807" indent="-184085" algn="l" rtl="0" eaLnBrk="0" fontAlgn="base" hangingPunct="0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7906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5pPr>
              <a:lvl6pPr marL="2704761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6pPr>
              <a:lvl7pPr marL="3220978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7pPr>
              <a:lvl8pPr marL="3737193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8pPr>
              <a:lvl9pPr marL="4253408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4400">
                <a:buFont typeface="Wingdings" pitchFamily="2" charset="2"/>
                <a:buNone/>
              </a:pPr>
              <a:r>
                <a:rPr lang="en-US" sz="1800" b="1" kern="0" dirty="0">
                  <a:solidFill>
                    <a:schemeClr val="tx2"/>
                  </a:solidFill>
                </a:rPr>
                <a:t>Business Recruitment &amp; Retention</a:t>
              </a:r>
              <a:endParaRPr lang="en-US" sz="1800" i="1" kern="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02BD0F6-DF9B-42D8-AE7C-3789E05F1218}"/>
              </a:ext>
            </a:extLst>
          </p:cNvPr>
          <p:cNvGrpSpPr/>
          <p:nvPr/>
        </p:nvGrpSpPr>
        <p:grpSpPr>
          <a:xfrm>
            <a:off x="6804666" y="2969944"/>
            <a:ext cx="2656012" cy="1956687"/>
            <a:chOff x="6804666" y="3000324"/>
            <a:chExt cx="2656012" cy="195668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3F29D6B-DB9D-4183-B36D-D64BADF3BD34}"/>
                </a:ext>
              </a:extLst>
            </p:cNvPr>
            <p:cNvGrpSpPr/>
            <p:nvPr/>
          </p:nvGrpSpPr>
          <p:grpSpPr>
            <a:xfrm>
              <a:off x="6804666" y="3000324"/>
              <a:ext cx="2656012" cy="1956687"/>
              <a:chOff x="550062" y="3000324"/>
              <a:chExt cx="2471916" cy="195668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299DC8D-CCA9-48B0-9834-91708CD6450D}"/>
                  </a:ext>
                </a:extLst>
              </p:cNvPr>
              <p:cNvSpPr/>
              <p:nvPr/>
            </p:nvSpPr>
            <p:spPr bwMode="auto">
              <a:xfrm>
                <a:off x="550062" y="3000324"/>
                <a:ext cx="2471915" cy="1956687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Text Placeholder 2">
                <a:extLst>
                  <a:ext uri="{FF2B5EF4-FFF2-40B4-BE49-F238E27FC236}">
                    <a16:creationId xmlns:a16="http://schemas.microsoft.com/office/drawing/2014/main" id="{44CA52BD-EDB5-42A8-A1C3-A9032F8B0E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5291" y="3058463"/>
                <a:ext cx="2456687" cy="486842"/>
              </a:xfrm>
              <a:prstGeom prst="rect">
                <a:avLst/>
              </a:prstGeom>
            </p:spPr>
            <p:txBody>
              <a:bodyPr lIns="0" rIns="0"/>
              <a:lstStyle>
                <a:lvl1pPr marL="171450" indent="-171450" algn="l" rtl="0" eaLnBrk="0" fontAlgn="base" hangingPunct="0">
                  <a:spcBef>
                    <a:spcPts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tabLst>
                    <a:tab pos="837906" algn="l"/>
                  </a:tabLst>
                  <a:defRPr sz="20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" pitchFamily="34" charset="0"/>
                    <a:ea typeface="+mn-ea"/>
                    <a:cs typeface="+mn-cs"/>
                  </a:defRPr>
                </a:lvl1pPr>
                <a:lvl2pPr marL="514350" indent="-228600" algn="l" rtl="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–"/>
                  <a:tabLst>
                    <a:tab pos="837906" algn="l"/>
                  </a:tabLst>
                  <a:defRPr sz="18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" pitchFamily="34" charset="0"/>
                  </a:defRPr>
                </a:lvl2pPr>
                <a:lvl3pPr marL="857250" indent="-228600" algn="l" rtl="0" eaLnBrk="0" fontAlgn="base" hangingPunct="0">
                  <a:spcBef>
                    <a:spcPct val="25000"/>
                  </a:spcBef>
                  <a:spcAft>
                    <a:spcPct val="0"/>
                  </a:spcAft>
                  <a:buFont typeface="Wingdings" pitchFamily="2" charset="2"/>
                  <a:buChar char="§"/>
                  <a:tabLst>
                    <a:tab pos="800100" algn="l"/>
                  </a:tabLst>
                  <a:defRPr sz="16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" pitchFamily="34" charset="0"/>
                  </a:defRPr>
                </a:lvl3pPr>
                <a:lvl4pPr marL="1085850" indent="-228600" algn="l" rtl="0" eaLnBrk="0" fontAlgn="base" hangingPunct="0">
                  <a:spcBef>
                    <a:spcPct val="25000"/>
                  </a:spcBef>
                  <a:spcAft>
                    <a:spcPct val="0"/>
                  </a:spcAft>
                  <a:buFont typeface="Tw Cen MT" pitchFamily="34" charset="0"/>
                  <a:buChar char="¬"/>
                  <a:tabLst>
                    <a:tab pos="837906" algn="l"/>
                  </a:tabLst>
                  <a:defRPr sz="16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" pitchFamily="34" charset="0"/>
                  </a:defRPr>
                </a:lvl4pPr>
                <a:lvl5pPr marL="2186807" indent="-184085" algn="l" rtl="0" eaLnBrk="0" fontAlgn="base" hangingPunct="0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7906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5pPr>
                <a:lvl6pPr marL="2704761" indent="-186412" algn="l" rtl="0" fontAlgn="base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8852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6pPr>
                <a:lvl7pPr marL="3220978" indent="-186412" algn="l" rtl="0" fontAlgn="base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8852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7pPr>
                <a:lvl8pPr marL="3737193" indent="-186412" algn="l" rtl="0" fontAlgn="base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8852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8pPr>
                <a:lvl9pPr marL="4253408" indent="-186412" algn="l" rtl="0" fontAlgn="base">
                  <a:spcBef>
                    <a:spcPct val="25000"/>
                  </a:spcBef>
                  <a:spcAft>
                    <a:spcPct val="0"/>
                  </a:spcAft>
                  <a:buChar char="•"/>
                  <a:tabLst>
                    <a:tab pos="838852" algn="l"/>
                  </a:tabLst>
                  <a:defRPr sz="11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 defTabSz="914400">
                  <a:buFont typeface="Wingdings" pitchFamily="2" charset="2"/>
                  <a:buNone/>
                </a:pPr>
                <a:r>
                  <a:rPr lang="en-US" sz="1800" b="1" kern="0" dirty="0">
                    <a:solidFill>
                      <a:schemeClr val="tx2"/>
                    </a:solidFill>
                  </a:rPr>
                  <a:t>Community Engagement &amp; Outreach</a:t>
                </a:r>
                <a:endParaRPr lang="en-US" sz="1800" i="1" kern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9CB6F9-1434-4ACA-BCCB-322B8EC0ABAF}"/>
                </a:ext>
              </a:extLst>
            </p:cNvPr>
            <p:cNvSpPr txBox="1"/>
            <p:nvPr/>
          </p:nvSpPr>
          <p:spPr>
            <a:xfrm>
              <a:off x="7959118" y="4103868"/>
              <a:ext cx="15015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Blue Valley </a:t>
              </a:r>
            </a:p>
            <a:p>
              <a:pPr algn="ctr"/>
              <a:r>
                <a:rPr lang="en-US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Neighborhood Association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809A64-D041-4EE7-935B-8BA7C00801C6}"/>
              </a:ext>
            </a:extLst>
          </p:cNvPr>
          <p:cNvGrpSpPr/>
          <p:nvPr/>
        </p:nvGrpSpPr>
        <p:grpSpPr>
          <a:xfrm>
            <a:off x="6804666" y="5116934"/>
            <a:ext cx="2656012" cy="1956687"/>
            <a:chOff x="550062" y="3000324"/>
            <a:chExt cx="2471916" cy="195668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896CCC8-BCB5-4474-91DD-A13EC5DC97B0}"/>
                </a:ext>
              </a:extLst>
            </p:cNvPr>
            <p:cNvSpPr/>
            <p:nvPr/>
          </p:nvSpPr>
          <p:spPr bwMode="auto">
            <a:xfrm>
              <a:off x="550062" y="3000324"/>
              <a:ext cx="2471915" cy="1956687"/>
            </a:xfrm>
            <a:prstGeom prst="rect">
              <a:avLst/>
            </a:prstGeom>
            <a:noFill/>
            <a:ln w="190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Text Placeholder 2">
              <a:extLst>
                <a:ext uri="{FF2B5EF4-FFF2-40B4-BE49-F238E27FC236}">
                  <a16:creationId xmlns:a16="http://schemas.microsoft.com/office/drawing/2014/main" id="{73E7F18A-9A41-4555-8BD7-763585F8DCE2}"/>
                </a:ext>
              </a:extLst>
            </p:cNvPr>
            <p:cNvSpPr txBox="1">
              <a:spLocks/>
            </p:cNvSpPr>
            <p:nvPr/>
          </p:nvSpPr>
          <p:spPr>
            <a:xfrm>
              <a:off x="565291" y="3058463"/>
              <a:ext cx="2456687" cy="486842"/>
            </a:xfrm>
            <a:prstGeom prst="rect">
              <a:avLst/>
            </a:prstGeom>
          </p:spPr>
          <p:txBody>
            <a:bodyPr lIns="0" rIns="0"/>
            <a:lstStyle>
              <a:lvl1pPr marL="171450" indent="-171450" algn="l" rtl="0" eaLnBrk="0" fontAlgn="base" hangingPunct="0">
                <a:spcBef>
                  <a:spcPts val="0"/>
                </a:spcBef>
                <a:spcAft>
                  <a:spcPct val="0"/>
                </a:spcAft>
                <a:buFont typeface="Wingdings" pitchFamily="2" charset="2"/>
                <a:buChar char="§"/>
                <a:tabLst>
                  <a:tab pos="837906" algn="l"/>
                </a:tabLst>
                <a:defRPr sz="20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  <a:ea typeface="+mn-ea"/>
                  <a:cs typeface="+mn-cs"/>
                </a:defRPr>
              </a:lvl1pPr>
              <a:lvl2pPr marL="5143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Char char="–"/>
                <a:tabLst>
                  <a:tab pos="837906" algn="l"/>
                </a:tabLst>
                <a:defRPr sz="18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2pPr>
              <a:lvl3pPr marL="8572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Font typeface="Wingdings" pitchFamily="2" charset="2"/>
                <a:buChar char="§"/>
                <a:tabLst>
                  <a:tab pos="800100" algn="l"/>
                </a:tabLst>
                <a:defRPr sz="16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3pPr>
              <a:lvl4pPr marL="1085850" indent="-228600" algn="l" rtl="0" eaLnBrk="0" fontAlgn="base" hangingPunct="0">
                <a:spcBef>
                  <a:spcPct val="25000"/>
                </a:spcBef>
                <a:spcAft>
                  <a:spcPct val="0"/>
                </a:spcAft>
                <a:buFont typeface="Tw Cen MT" pitchFamily="34" charset="0"/>
                <a:buChar char="¬"/>
                <a:tabLst>
                  <a:tab pos="837906" algn="l"/>
                </a:tabLst>
                <a:defRPr sz="16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w Cen MT" pitchFamily="34" charset="0"/>
                </a:defRPr>
              </a:lvl4pPr>
              <a:lvl5pPr marL="2186807" indent="-184085" algn="l" rtl="0" eaLnBrk="0" fontAlgn="base" hangingPunct="0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7906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5pPr>
              <a:lvl6pPr marL="2704761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6pPr>
              <a:lvl7pPr marL="3220978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7pPr>
              <a:lvl8pPr marL="3737193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8pPr>
              <a:lvl9pPr marL="4253408" indent="-186412" algn="l" rtl="0" fontAlgn="base">
                <a:spcBef>
                  <a:spcPct val="25000"/>
                </a:spcBef>
                <a:spcAft>
                  <a:spcPct val="0"/>
                </a:spcAft>
                <a:buChar char="•"/>
                <a:tabLst>
                  <a:tab pos="838852" algn="l"/>
                </a:tabLst>
                <a:defRPr sz="1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4400">
                <a:buFont typeface="Wingdings" pitchFamily="2" charset="2"/>
                <a:buNone/>
              </a:pPr>
              <a:r>
                <a:rPr lang="en-US" sz="1800" b="1" kern="0" dirty="0">
                  <a:solidFill>
                    <a:schemeClr val="tx2"/>
                  </a:solidFill>
                </a:rPr>
                <a:t>Transit Investments &amp; Planning</a:t>
              </a:r>
              <a:endParaRPr lang="en-US" sz="1800" i="1" kern="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19A03B5-BA54-4684-9379-4962A6F7321B}"/>
              </a:ext>
            </a:extLst>
          </p:cNvPr>
          <p:cNvCxnSpPr>
            <a:cxnSpLocks/>
          </p:cNvCxnSpPr>
          <p:nvPr/>
        </p:nvCxnSpPr>
        <p:spPr bwMode="auto">
          <a:xfrm>
            <a:off x="3221301" y="4924769"/>
            <a:ext cx="35833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AB87A28-CE7A-422E-8BB4-2FCEBD3DE380}"/>
              </a:ext>
            </a:extLst>
          </p:cNvPr>
          <p:cNvCxnSpPr>
            <a:cxnSpLocks/>
          </p:cNvCxnSpPr>
          <p:nvPr/>
        </p:nvCxnSpPr>
        <p:spPr bwMode="auto">
          <a:xfrm flipV="1">
            <a:off x="6531613" y="3827530"/>
            <a:ext cx="285380" cy="26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357680C-C161-4DE6-8602-CE3A838CF502}"/>
              </a:ext>
            </a:extLst>
          </p:cNvPr>
          <p:cNvCxnSpPr>
            <a:cxnSpLocks/>
          </p:cNvCxnSpPr>
          <p:nvPr/>
        </p:nvCxnSpPr>
        <p:spPr bwMode="auto">
          <a:xfrm flipV="1">
            <a:off x="3219886" y="3830170"/>
            <a:ext cx="285380" cy="26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EE927E1-831B-4C06-A797-8FF2A82B567D}"/>
              </a:ext>
            </a:extLst>
          </p:cNvPr>
          <p:cNvCxnSpPr>
            <a:cxnSpLocks/>
          </p:cNvCxnSpPr>
          <p:nvPr/>
        </p:nvCxnSpPr>
        <p:spPr bwMode="auto">
          <a:xfrm>
            <a:off x="8132672" y="4942058"/>
            <a:ext cx="0" cy="1661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D6302AD-54DF-44FF-8F1C-9323A9324D4F}"/>
              </a:ext>
            </a:extLst>
          </p:cNvPr>
          <p:cNvCxnSpPr>
            <a:cxnSpLocks/>
          </p:cNvCxnSpPr>
          <p:nvPr/>
        </p:nvCxnSpPr>
        <p:spPr bwMode="auto">
          <a:xfrm>
            <a:off x="5013134" y="4938143"/>
            <a:ext cx="0" cy="1661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C5D1CDF-AC99-45B4-8F29-55CD7CA71E7C}"/>
              </a:ext>
            </a:extLst>
          </p:cNvPr>
          <p:cNvCxnSpPr>
            <a:cxnSpLocks/>
          </p:cNvCxnSpPr>
          <p:nvPr/>
        </p:nvCxnSpPr>
        <p:spPr bwMode="auto">
          <a:xfrm>
            <a:off x="1893295" y="4929433"/>
            <a:ext cx="0" cy="1661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8" name="Picture 2" descr="Image result for kansas city missouri logo">
            <a:extLst>
              <a:ext uri="{FF2B5EF4-FFF2-40B4-BE49-F238E27FC236}">
                <a16:creationId xmlns:a16="http://schemas.microsoft.com/office/drawing/2014/main" id="{2F63B7FE-1DEF-458F-A87D-43AD6DCF0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7" y="5670194"/>
            <a:ext cx="631329" cy="108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Image result for kansas city missouri logo">
            <a:extLst>
              <a:ext uri="{FF2B5EF4-FFF2-40B4-BE49-F238E27FC236}">
                <a16:creationId xmlns:a16="http://schemas.microsoft.com/office/drawing/2014/main" id="{A2C19C1C-0FD0-4EFB-87EF-FB31B245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166" y="5832346"/>
            <a:ext cx="631329" cy="108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Image result for blue valley industrial association">
            <a:extLst>
              <a:ext uri="{FF2B5EF4-FFF2-40B4-BE49-F238E27FC236}">
                <a16:creationId xmlns:a16="http://schemas.microsoft.com/office/drawing/2014/main" id="{0CFB0752-EEBD-4C93-8A57-E0F36DB9A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03" y="5866356"/>
            <a:ext cx="969138" cy="4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Image result for kansas city missouri logo">
            <a:extLst>
              <a:ext uri="{FF2B5EF4-FFF2-40B4-BE49-F238E27FC236}">
                <a16:creationId xmlns:a16="http://schemas.microsoft.com/office/drawing/2014/main" id="{6506B38B-511F-4DEE-9DCE-ADE87C551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78" y="5842578"/>
            <a:ext cx="631329" cy="108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Image result for kcata">
            <a:extLst>
              <a:ext uri="{FF2B5EF4-FFF2-40B4-BE49-F238E27FC236}">
                <a16:creationId xmlns:a16="http://schemas.microsoft.com/office/drawing/2014/main" id="{180C5A62-2C9C-4E88-92B3-00720BA1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38" y="5720054"/>
            <a:ext cx="1093796" cy="6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Image result for city of kansas city, mo MARC logo">
            <a:extLst>
              <a:ext uri="{FF2B5EF4-FFF2-40B4-BE49-F238E27FC236}">
                <a16:creationId xmlns:a16="http://schemas.microsoft.com/office/drawing/2014/main" id="{EFD2F479-F427-44B7-A4C1-A02481AE6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175" y="6453769"/>
            <a:ext cx="857774" cy="45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Image result for blue valley industrial association">
            <a:extLst>
              <a:ext uri="{FF2B5EF4-FFF2-40B4-BE49-F238E27FC236}">
                <a16:creationId xmlns:a16="http://schemas.microsoft.com/office/drawing/2014/main" id="{5B36C15D-CC2C-45BA-B2C6-CD0A64821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132" y="3639641"/>
            <a:ext cx="969138" cy="4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Image result for kansas city missouri logo">
            <a:extLst>
              <a:ext uri="{FF2B5EF4-FFF2-40B4-BE49-F238E27FC236}">
                <a16:creationId xmlns:a16="http://schemas.microsoft.com/office/drawing/2014/main" id="{AEEC8005-4F69-4DB0-852F-449DE8CA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78" y="3669184"/>
            <a:ext cx="631329" cy="108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Image result for Economic Development Corporation of Kansas City missouri">
            <a:extLst>
              <a:ext uri="{FF2B5EF4-FFF2-40B4-BE49-F238E27FC236}">
                <a16:creationId xmlns:a16="http://schemas.microsoft.com/office/drawing/2014/main" id="{6D23AF6D-1141-48D9-96F5-3CA0034E4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478" y="6419223"/>
            <a:ext cx="1252170" cy="46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mage result for Economic Development Corporation of Kansas City missouri">
            <a:extLst>
              <a:ext uri="{FF2B5EF4-FFF2-40B4-BE49-F238E27FC236}">
                <a16:creationId xmlns:a16="http://schemas.microsoft.com/office/drawing/2014/main" id="{EAB79134-35FC-4519-A809-331A3544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041" y="3667940"/>
            <a:ext cx="1252170" cy="46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4818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C14CA5-F080-4694-A0C6-184C92184233}"/>
              </a:ext>
            </a:extLst>
          </p:cNvPr>
          <p:cNvGrpSpPr/>
          <p:nvPr/>
        </p:nvGrpSpPr>
        <p:grpSpPr>
          <a:xfrm>
            <a:off x="2225974" y="3659905"/>
            <a:ext cx="6035709" cy="2690435"/>
            <a:chOff x="2450562" y="3595737"/>
            <a:chExt cx="6035709" cy="269043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3806BC-E717-4714-8944-039D59950BB2}"/>
                </a:ext>
              </a:extLst>
            </p:cNvPr>
            <p:cNvSpPr/>
            <p:nvPr/>
          </p:nvSpPr>
          <p:spPr bwMode="auto">
            <a:xfrm>
              <a:off x="2450562" y="3595737"/>
              <a:ext cx="6035709" cy="96805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558ED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85750" lvl="0" indent="-285750" eaLnBrk="0" fontAlgn="base" hangingPunct="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Implement </a:t>
              </a:r>
              <a:r>
                <a:rPr lang="en-US" sz="1800" b="1" dirty="0">
                  <a:solidFill>
                    <a:schemeClr val="tx2"/>
                  </a:solidFill>
                  <a:latin typeface="+mj-lt"/>
                </a:rPr>
                <a:t>neighborhood street improvements</a:t>
              </a:r>
            </a:p>
            <a:p>
              <a:pPr marL="285750" lvl="0" indent="-285750" eaLnBrk="0" fontAlgn="base" hangingPunct="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Initiate design work for new streets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EB476EA-6ABD-4129-966E-1F5A8340E4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09386" y="4563793"/>
              <a:ext cx="0" cy="17223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4E93EE-EE82-4AB9-9B67-DF7FD1B0AB6D}"/>
              </a:ext>
            </a:extLst>
          </p:cNvPr>
          <p:cNvGrpSpPr/>
          <p:nvPr/>
        </p:nvGrpSpPr>
        <p:grpSpPr>
          <a:xfrm>
            <a:off x="522134" y="1648588"/>
            <a:ext cx="6841193" cy="4701752"/>
            <a:chOff x="746722" y="1584420"/>
            <a:chExt cx="6841193" cy="47017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0BD85C-AE05-4A92-842B-0A45C7CF3292}"/>
                </a:ext>
              </a:extLst>
            </p:cNvPr>
            <p:cNvSpPr/>
            <p:nvPr/>
          </p:nvSpPr>
          <p:spPr bwMode="auto">
            <a:xfrm>
              <a:off x="746722" y="1584420"/>
              <a:ext cx="6841193" cy="1848591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C6D9F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85750" indent="-285750" eaLnBrk="0" fontAlgn="base" hangingPunct="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Complete brownfield &amp; traffic </a:t>
              </a:r>
              <a:r>
                <a:rPr lang="en-US" sz="1800" b="1" dirty="0">
                  <a:solidFill>
                    <a:schemeClr val="tx2"/>
                  </a:solidFill>
                  <a:latin typeface="+mj-lt"/>
                </a:rPr>
                <a:t>studies</a:t>
              </a:r>
            </a:p>
            <a:p>
              <a:pPr marL="285750" indent="-285750" eaLnBrk="0" fontAlgn="base" hangingPunct="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Initiate </a:t>
              </a:r>
              <a:r>
                <a:rPr lang="en-US" sz="1800" b="1" dirty="0">
                  <a:solidFill>
                    <a:schemeClr val="tx2"/>
                  </a:solidFill>
                  <a:latin typeface="+mj-lt"/>
                </a:rPr>
                <a:t>design work 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for new streets</a:t>
              </a:r>
            </a:p>
            <a:p>
              <a:pPr marL="285750" indent="-285750" eaLnBrk="0" fontAlgn="base" hangingPunct="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Complete analysis &amp; policy to create Blue Valley </a:t>
              </a:r>
              <a:r>
                <a:rPr lang="en-US" sz="1800" b="1" dirty="0">
                  <a:solidFill>
                    <a:schemeClr val="tx2"/>
                  </a:solidFill>
                  <a:latin typeface="+mj-lt"/>
                </a:rPr>
                <a:t>incentive package</a:t>
              </a:r>
            </a:p>
            <a:p>
              <a:pPr marL="285750" indent="-285750" eaLnBrk="0" fontAlgn="base" hangingPunct="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Create dedicated </a:t>
              </a:r>
              <a:r>
                <a:rPr lang="en-US" sz="1800" b="1" dirty="0">
                  <a:solidFill>
                    <a:schemeClr val="tx2"/>
                  </a:solidFill>
                  <a:latin typeface="+mj-lt"/>
                </a:rPr>
                <a:t>capacity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</a:p>
            <a:p>
              <a:pPr marL="285750" indent="-285750" eaLnBrk="0" fontAlgn="base" hangingPunct="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Coordinate with </a:t>
              </a:r>
              <a:r>
                <a:rPr lang="en-US" sz="1800" b="1" dirty="0">
                  <a:solidFill>
                    <a:schemeClr val="tx2"/>
                  </a:solidFill>
                  <a:latin typeface="+mj-lt"/>
                </a:rPr>
                <a:t>Riverfront Industrial Area Plan 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8CF531-CF63-4E1D-BE1C-8F02F7C610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2794" y="3433011"/>
              <a:ext cx="0" cy="285316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6DD262-1C64-4AF3-91F4-253AE8E1E35B}"/>
              </a:ext>
            </a:extLst>
          </p:cNvPr>
          <p:cNvGrpSpPr/>
          <p:nvPr/>
        </p:nvGrpSpPr>
        <p:grpSpPr>
          <a:xfrm>
            <a:off x="4978656" y="4790687"/>
            <a:ext cx="4601783" cy="1736115"/>
            <a:chOff x="5203244" y="4726519"/>
            <a:chExt cx="4601783" cy="173611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64A0BB3-710C-4494-BBDF-DF2A89FAF7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12479" y="4740255"/>
              <a:ext cx="0" cy="17223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7997DFF-58F7-4A33-998E-8C41A97B6100}"/>
                </a:ext>
              </a:extLst>
            </p:cNvPr>
            <p:cNvSpPr/>
            <p:nvPr/>
          </p:nvSpPr>
          <p:spPr bwMode="auto">
            <a:xfrm>
              <a:off x="5203244" y="4726519"/>
              <a:ext cx="4601783" cy="1170567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85750" indent="-285750" eaLnBrk="0" fontAlgn="base" hangingPunct="0">
                <a:spcBef>
                  <a:spcPts val="8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Implement </a:t>
              </a:r>
              <a:r>
                <a:rPr lang="en-US" sz="1800" b="1" dirty="0">
                  <a:solidFill>
                    <a:schemeClr val="tx2"/>
                  </a:solidFill>
                  <a:latin typeface="+mj-lt"/>
                </a:rPr>
                <a:t>regional roadway improvements 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(</a:t>
              </a:r>
              <a:r>
                <a:rPr lang="en-US" sz="1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Trafficway</a:t>
              </a: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&amp; Lewis and Clark)</a:t>
              </a:r>
            </a:p>
            <a:p>
              <a:pPr marL="285750" indent="-285750" eaLnBrk="0" fontAlgn="base" hangingPunct="0">
                <a:spcBef>
                  <a:spcPts val="80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Ongoing </a:t>
              </a:r>
              <a:r>
                <a:rPr lang="en-US" sz="1800" b="1" dirty="0">
                  <a:solidFill>
                    <a:schemeClr val="tx2"/>
                  </a:solidFill>
                  <a:latin typeface="+mj-lt"/>
                </a:rPr>
                <a:t>site preparation 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Implementation Roadmap </a:t>
            </a:r>
            <a:r>
              <a:rPr lang="en-US" dirty="0"/>
              <a:t>| Near- and Long-Term Actions to Advance the Vision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49A48-17FE-46D6-99B7-6611F1C32FB5}"/>
              </a:ext>
            </a:extLst>
          </p:cNvPr>
          <p:cNvGrpSpPr/>
          <p:nvPr/>
        </p:nvGrpSpPr>
        <p:grpSpPr>
          <a:xfrm>
            <a:off x="566056" y="6089997"/>
            <a:ext cx="8931163" cy="1009020"/>
            <a:chOff x="598140" y="3876185"/>
            <a:chExt cx="8931163" cy="1009020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EB61ED50-23E0-4337-B864-84E7F79443E7}"/>
                </a:ext>
              </a:extLst>
            </p:cNvPr>
            <p:cNvSpPr/>
            <p:nvPr/>
          </p:nvSpPr>
          <p:spPr bwMode="auto">
            <a:xfrm>
              <a:off x="598140" y="3876185"/>
              <a:ext cx="8931163" cy="1009020"/>
            </a:xfrm>
            <a:prstGeom prst="rightArrow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62D297-02C3-4D68-86DD-F34EE39E0C9A}"/>
                </a:ext>
              </a:extLst>
            </p:cNvPr>
            <p:cNvSpPr/>
            <p:nvPr/>
          </p:nvSpPr>
          <p:spPr bwMode="auto">
            <a:xfrm>
              <a:off x="3390900" y="4136528"/>
              <a:ext cx="2734527" cy="5043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/>
                <a:t>3-5 Years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40A4E07-5513-4354-BF2B-83999D6F3290}"/>
                </a:ext>
              </a:extLst>
            </p:cNvPr>
            <p:cNvSpPr/>
            <p:nvPr/>
          </p:nvSpPr>
          <p:spPr bwMode="auto">
            <a:xfrm>
              <a:off x="598141" y="4136529"/>
              <a:ext cx="2792758" cy="50437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0-2 Years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EAE0EE-8761-4EF0-9F8F-19DF72E1EAB9}"/>
                </a:ext>
              </a:extLst>
            </p:cNvPr>
            <p:cNvSpPr/>
            <p:nvPr/>
          </p:nvSpPr>
          <p:spPr>
            <a:xfrm>
              <a:off x="6998519" y="4161032"/>
              <a:ext cx="15562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/>
                <a:t>5-10 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27623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5924550"/>
            <a:ext cx="10127637" cy="188943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Picture 15" descr="hra_clea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3"/>
          <a:stretch/>
        </p:blipFill>
        <p:spPr bwMode="auto">
          <a:xfrm>
            <a:off x="212627" y="6641454"/>
            <a:ext cx="1937297" cy="49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4824754" y="7334802"/>
            <a:ext cx="50292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800" dirty="0">
                <a:solidFill>
                  <a:srgbClr val="002060"/>
                </a:solidFill>
                <a:latin typeface="+mj-lt"/>
              </a:rPr>
              <a:t>August 2017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12627" y="4175179"/>
            <a:ext cx="11602655" cy="1169816"/>
          </a:xfrm>
        </p:spPr>
        <p:txBody>
          <a:bodyPr anchor="t"/>
          <a:lstStyle/>
          <a:p>
            <a:pPr marL="0" lvl="0" algn="l">
              <a:spcBef>
                <a:spcPts val="0"/>
              </a:spcBef>
            </a:pPr>
            <a:endParaRPr lang="en-US" sz="12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endParaRPr lang="en-US" sz="28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endParaRPr lang="en-US" sz="28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endParaRPr lang="en-US" sz="28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endParaRPr lang="en-US" sz="2800" b="1" dirty="0">
              <a:solidFill>
                <a:srgbClr val="002060"/>
              </a:solidFill>
            </a:endParaRPr>
          </a:p>
          <a:p>
            <a:pPr marL="0" lvl="0" algn="l"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</a:rPr>
              <a:t>Blue Valley Redevelopment Opportunity Assessment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79" y="6713721"/>
            <a:ext cx="1402735" cy="321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54" y="6641454"/>
            <a:ext cx="1112067" cy="450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72" y="6628284"/>
            <a:ext cx="1089568" cy="433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36" y="6584714"/>
            <a:ext cx="627218" cy="5205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2B6E90-88CF-4DD0-90CD-541A029C3B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27637" cy="59650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690648-072B-468F-BC44-08898B53E908}"/>
              </a:ext>
            </a:extLst>
          </p:cNvPr>
          <p:cNvSpPr/>
          <p:nvPr/>
        </p:nvSpPr>
        <p:spPr>
          <a:xfrm>
            <a:off x="124122" y="5324724"/>
            <a:ext cx="3219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2800" b="1" dirty="0">
                <a:solidFill>
                  <a:schemeClr val="bg1"/>
                </a:solidFill>
              </a:rPr>
              <a:t>Executive Summary </a:t>
            </a:r>
          </a:p>
        </p:txBody>
      </p:sp>
    </p:spTree>
    <p:extLst>
      <p:ext uri="{BB962C8B-B14F-4D97-AF65-F5344CB8AC3E}">
        <p14:creationId xmlns:p14="http://schemas.microsoft.com/office/powerpoint/2010/main" val="121935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APPENDIX	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992555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 </a:t>
            </a:r>
            <a:r>
              <a:rPr lang="en-US" dirty="0"/>
              <a:t>Cost Estimates for Road Investments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8438C8-9303-4FA0-AC1D-A74B323E8BB9}"/>
              </a:ext>
            </a:extLst>
          </p:cNvPr>
          <p:cNvSpPr/>
          <p:nvPr/>
        </p:nvSpPr>
        <p:spPr bwMode="auto">
          <a:xfrm>
            <a:off x="5058888" y="6905749"/>
            <a:ext cx="4420754" cy="27161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r"/>
            <a:r>
              <a:rPr lang="en-US" sz="1165" i="1" dirty="0">
                <a:latin typeface="Tw Cen MT"/>
              </a:rPr>
              <a:t>Source: Hg Consult Analysis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72FC0C3-33FC-4DAA-B7BF-1B9E12B38E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6058" y="1607457"/>
          <a:ext cx="8914276" cy="5183505"/>
        </p:xfrm>
        <a:graphic>
          <a:graphicData uri="http://schemas.openxmlformats.org/drawingml/2006/table">
            <a:tbl>
              <a:tblPr/>
              <a:tblGrid>
                <a:gridCol w="1750305">
                  <a:extLst>
                    <a:ext uri="{9D8B030D-6E8A-4147-A177-3AD203B41FA5}">
                      <a16:colId xmlns:a16="http://schemas.microsoft.com/office/drawing/2014/main" val="4191322972"/>
                    </a:ext>
                  </a:extLst>
                </a:gridCol>
                <a:gridCol w="938576">
                  <a:extLst>
                    <a:ext uri="{9D8B030D-6E8A-4147-A177-3AD203B41FA5}">
                      <a16:colId xmlns:a16="http://schemas.microsoft.com/office/drawing/2014/main" val="2169872058"/>
                    </a:ext>
                  </a:extLst>
                </a:gridCol>
                <a:gridCol w="692933">
                  <a:extLst>
                    <a:ext uri="{9D8B030D-6E8A-4147-A177-3AD203B41FA5}">
                      <a16:colId xmlns:a16="http://schemas.microsoft.com/office/drawing/2014/main" val="1236679683"/>
                    </a:ext>
                  </a:extLst>
                </a:gridCol>
                <a:gridCol w="1305207">
                  <a:extLst>
                    <a:ext uri="{9D8B030D-6E8A-4147-A177-3AD203B41FA5}">
                      <a16:colId xmlns:a16="http://schemas.microsoft.com/office/drawing/2014/main" val="3465906664"/>
                    </a:ext>
                  </a:extLst>
                </a:gridCol>
                <a:gridCol w="1000902">
                  <a:extLst>
                    <a:ext uri="{9D8B030D-6E8A-4147-A177-3AD203B41FA5}">
                      <a16:colId xmlns:a16="http://schemas.microsoft.com/office/drawing/2014/main" val="3868213492"/>
                    </a:ext>
                  </a:extLst>
                </a:gridCol>
                <a:gridCol w="938576">
                  <a:extLst>
                    <a:ext uri="{9D8B030D-6E8A-4147-A177-3AD203B41FA5}">
                      <a16:colId xmlns:a16="http://schemas.microsoft.com/office/drawing/2014/main" val="220073805"/>
                    </a:ext>
                  </a:extLst>
                </a:gridCol>
                <a:gridCol w="1114558">
                  <a:extLst>
                    <a:ext uri="{9D8B030D-6E8A-4147-A177-3AD203B41FA5}">
                      <a16:colId xmlns:a16="http://schemas.microsoft.com/office/drawing/2014/main" val="915468892"/>
                    </a:ext>
                  </a:extLst>
                </a:gridCol>
                <a:gridCol w="1173219">
                  <a:extLst>
                    <a:ext uri="{9D8B030D-6E8A-4147-A177-3AD203B41FA5}">
                      <a16:colId xmlns:a16="http://schemas.microsoft.com/office/drawing/2014/main" val="1149489315"/>
                    </a:ext>
                  </a:extLst>
                </a:gridCol>
              </a:tblGrid>
              <a:tr h="200025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0"/>
                        </a:rPr>
                        <a:t>Cost Estimates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68516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Unit Cost Per LF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L.F.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Construction Costs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Design (15%)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Utilities (10%)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Constr. Inspection (5%)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Total Cost</a:t>
                      </a:r>
                    </a:p>
                  </a:txBody>
                  <a:tcPr marL="9525" marR="9525" marT="9525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779126"/>
                  </a:ext>
                </a:extLst>
              </a:tr>
              <a:tr h="1809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Corridor Streetscape Improvements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08589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Independence / Winner</a:t>
                      </a:r>
                    </a:p>
                  </a:txBody>
                  <a:tcPr marL="171450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5000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$1,500,000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$225,000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$150,000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$75,000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$1,950,000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21725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Truman</a:t>
                      </a:r>
                    </a:p>
                  </a:txBody>
                  <a:tcPr marL="171450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4000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$1,200,000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$180,000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$60,000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$1,560,000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23431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23rd Street</a:t>
                      </a:r>
                    </a:p>
                  </a:txBody>
                  <a:tcPr marL="171450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4300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$1,290,000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$193,500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$129,000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$64,500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$1,677,000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944600"/>
                  </a:ext>
                </a:extLst>
              </a:tr>
              <a:tr h="1809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Road Improvements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942527"/>
                  </a:ext>
                </a:extLst>
              </a:tr>
              <a:tr h="180975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North &amp; Central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28975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$1,875,000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$281,250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$187,500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$93,750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$2,437,500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5076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2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6150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$7,687,500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$1,153,125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$768,750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$384,375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$9,993,750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71128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3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2450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$3,062,500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$459,375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$306,250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$153,125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$3,981,250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97487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4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3100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$3,875,000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$581,250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$387,500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$193,750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$5,037,500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09006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5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2450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$3,062,500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$459,375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$306,250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$153,125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$3,981,250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45299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*6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10500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$19,500,000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$2,925,000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$1,950,000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$975,000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$25,350,000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42663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7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$33,000,000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$4,950,000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$3,300,000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$1,650,000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$42,900,000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13279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North &amp; Central Total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3243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$93,681,250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750820"/>
                  </a:ext>
                </a:extLst>
              </a:tr>
              <a:tr h="180975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South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6915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8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9500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$11,875,000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$1,781,250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$1,187,500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$593,750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$15,437,500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1502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9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4250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$5,312,500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$796,875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$531,250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$265,625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$6,906,250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2703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10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$1250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3200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$4,000,000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$600,000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$400,000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$5,200,000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2040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South Total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$27,543,750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83686"/>
                  </a:ext>
                </a:extLst>
              </a:tr>
            </a:tbl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DA542B23-BD32-47B3-9A44-10AFF4219880}"/>
              </a:ext>
            </a:extLst>
          </p:cNvPr>
          <p:cNvSpPr/>
          <p:nvPr/>
        </p:nvSpPr>
        <p:spPr bwMode="auto">
          <a:xfrm>
            <a:off x="566056" y="6880967"/>
            <a:ext cx="6675401" cy="27699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1200" dirty="0"/>
              <a:t>* Assumes 9,500 Lin. Ft. of Roadway, 1,000 Lin. Ft. of Bridge at $100/S.F., plus one signal.</a:t>
            </a:r>
            <a:endParaRPr lang="en-US" sz="1200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25969630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E88C16C5-F86A-417D-A1DE-445D6BC757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05855" y="1550447"/>
          <a:ext cx="3995523" cy="5536746"/>
        </p:xfrm>
        <a:graphic>
          <a:graphicData uri="http://schemas.openxmlformats.org/drawingml/2006/table">
            <a:tbl>
              <a:tblPr/>
              <a:tblGrid>
                <a:gridCol w="1173645">
                  <a:extLst>
                    <a:ext uri="{9D8B030D-6E8A-4147-A177-3AD203B41FA5}">
                      <a16:colId xmlns:a16="http://schemas.microsoft.com/office/drawing/2014/main" val="1117954683"/>
                    </a:ext>
                  </a:extLst>
                </a:gridCol>
                <a:gridCol w="682040">
                  <a:extLst>
                    <a:ext uri="{9D8B030D-6E8A-4147-A177-3AD203B41FA5}">
                      <a16:colId xmlns:a16="http://schemas.microsoft.com/office/drawing/2014/main" val="1365819469"/>
                    </a:ext>
                  </a:extLst>
                </a:gridCol>
                <a:gridCol w="2139838">
                  <a:extLst>
                    <a:ext uri="{9D8B030D-6E8A-4147-A177-3AD203B41FA5}">
                      <a16:colId xmlns:a16="http://schemas.microsoft.com/office/drawing/2014/main" val="1103579506"/>
                    </a:ext>
                  </a:extLst>
                </a:gridCol>
              </a:tblGrid>
              <a:tr h="217853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Total Cost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Notes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538898"/>
                  </a:ext>
                </a:extLst>
              </a:tr>
              <a:tr h="21785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Corridor Streetscape Improvements</a:t>
                      </a:r>
                    </a:p>
                  </a:txBody>
                  <a:tcPr marL="9241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336520"/>
                  </a:ext>
                </a:extLst>
              </a:tr>
              <a:tr h="386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Independence</a:t>
                      </a:r>
                    </a:p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/ Winner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$2.0M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Limits Winchester through I-435 interchange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849978"/>
                  </a:ext>
                </a:extLst>
              </a:tr>
              <a:tr h="386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Truman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$1.6M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Limits Winchester through I-435 interchange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486208"/>
                  </a:ext>
                </a:extLst>
              </a:tr>
              <a:tr h="3863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23rd Street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$1.7M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Limits Blue Valley Park Rd through I-435 interchange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378290"/>
                  </a:ext>
                </a:extLst>
              </a:tr>
              <a:tr h="21785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   Road Improvements</a:t>
                      </a:r>
                    </a:p>
                  </a:txBody>
                  <a:tcPr marL="9241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626477"/>
                  </a:ext>
                </a:extLst>
              </a:tr>
              <a:tr h="217853">
                <a:tc gridSpan="3">
                  <a:txBody>
                    <a:bodyPr/>
                    <a:lstStyle/>
                    <a:p>
                      <a:pPr lvl="0"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North &amp; Central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425459"/>
                  </a:ext>
                </a:extLst>
              </a:tr>
              <a:tr h="217853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$2.44M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At-grade RR crossing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51466"/>
                  </a:ext>
                </a:extLst>
              </a:tr>
              <a:tr h="217853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2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$10.0M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Cooperation needed from KCP&amp;L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98769"/>
                  </a:ext>
                </a:extLst>
              </a:tr>
              <a:tr h="217853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3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$4.0M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Cooperation needed from Bayer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423817"/>
                  </a:ext>
                </a:extLst>
              </a:tr>
              <a:tr h="217853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4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$5.0M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At-grade RR crossing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08385"/>
                  </a:ext>
                </a:extLst>
              </a:tr>
              <a:tr h="217853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5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$4.0M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At-grade RR crossing.  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16289"/>
                  </a:ext>
                </a:extLst>
              </a:tr>
              <a:tr h="554806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*6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$25.3M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Difficult alignment options, Right of Way and cooperation required from multiple parcels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276220"/>
                  </a:ext>
                </a:extLst>
              </a:tr>
              <a:tr h="386329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7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$43.0M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Lewis &amp; Clark Extension (LCE) project.  Status on hold, ROW plans submitted.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12952"/>
                  </a:ext>
                </a:extLst>
              </a:tr>
              <a:tr h="217853">
                <a:tc gridSpan="3">
                  <a:txBody>
                    <a:bodyPr/>
                    <a:lstStyle/>
                    <a:p>
                      <a:pPr lvl="0" algn="l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South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918640"/>
                  </a:ext>
                </a:extLst>
              </a:tr>
              <a:tr h="217853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8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$15.4M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2 at-grade RR crossings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61251"/>
                  </a:ext>
                </a:extLst>
              </a:tr>
              <a:tr h="217853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9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$7.0M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At-grade RR crossing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87120"/>
                  </a:ext>
                </a:extLst>
              </a:tr>
              <a:tr h="217853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10</a:t>
                      </a:r>
                    </a:p>
                  </a:txBody>
                  <a:tcPr marL="166336" marR="9241" marT="9241" marB="44356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$5.2M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241" marR="9241" marT="9241" marB="44356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0"/>
                        </a:rPr>
                        <a:t>At-grade RR crossing</a:t>
                      </a:r>
                    </a:p>
                  </a:txBody>
                  <a:tcPr marL="9241" marR="9241" marT="9241" marB="44356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868251"/>
                  </a:ext>
                </a:extLst>
              </a:tr>
            </a:tbl>
          </a:graphicData>
        </a:graphic>
      </p:graphicFrame>
      <p:sp>
        <p:nvSpPr>
          <p:cNvPr id="28" name="Title 1">
            <a:extLst>
              <a:ext uri="{FF2B5EF4-FFF2-40B4-BE49-F238E27FC236}">
                <a16:creationId xmlns:a16="http://schemas.microsoft.com/office/drawing/2014/main" id="{044727AE-3A55-441D-9849-BCABA5DE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554044"/>
            <a:ext cx="8914274" cy="963409"/>
          </a:xfrm>
        </p:spPr>
        <p:txBody>
          <a:bodyPr/>
          <a:lstStyle/>
          <a:p>
            <a:r>
              <a:rPr lang="en-US" dirty="0"/>
              <a:t>Cost Estimates for Road Investments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155B2F-CF57-453D-997C-D577218BBA6B}"/>
              </a:ext>
            </a:extLst>
          </p:cNvPr>
          <p:cNvGrpSpPr/>
          <p:nvPr/>
        </p:nvGrpSpPr>
        <p:grpSpPr>
          <a:xfrm>
            <a:off x="575507" y="1614066"/>
            <a:ext cx="4606875" cy="5332404"/>
            <a:chOff x="575506" y="1614066"/>
            <a:chExt cx="4716816" cy="533240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FD3B456-7823-4125-8836-3D2BFFFC51AF}"/>
                </a:ext>
              </a:extLst>
            </p:cNvPr>
            <p:cNvGrpSpPr/>
            <p:nvPr/>
          </p:nvGrpSpPr>
          <p:grpSpPr>
            <a:xfrm>
              <a:off x="575506" y="1614066"/>
              <a:ext cx="4716816" cy="5332404"/>
              <a:chOff x="575507" y="1614066"/>
              <a:chExt cx="4716821" cy="533240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AFB0DBE-6B0F-4318-94A3-8B01C5578F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5604" t="22548" r="43284" b="13531"/>
              <a:stretch/>
            </p:blipFill>
            <p:spPr>
              <a:xfrm>
                <a:off x="575507" y="1614066"/>
                <a:ext cx="4616325" cy="5332404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95ACD8F-0B8B-4322-AD03-B6D363112CAA}"/>
                  </a:ext>
                </a:extLst>
              </p:cNvPr>
              <p:cNvSpPr txBox="1"/>
              <p:nvPr/>
            </p:nvSpPr>
            <p:spPr>
              <a:xfrm>
                <a:off x="4315340" y="2183487"/>
                <a:ext cx="876492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>
                    <a:solidFill>
                      <a:srgbClr val="7030A0"/>
                    </a:solidFill>
                  </a:rPr>
                  <a:t>Lewis &amp; Clark Extension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2959E4-24E8-46A3-97C3-91DB11F331AA}"/>
                  </a:ext>
                </a:extLst>
              </p:cNvPr>
              <p:cNvSpPr txBox="1"/>
              <p:nvPr/>
            </p:nvSpPr>
            <p:spPr>
              <a:xfrm>
                <a:off x="4214843" y="3491809"/>
                <a:ext cx="1077485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/>
                  <a:t>Extend Manchester Trafficway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70A41A5-1AEA-46B0-8567-0DC3E592C5DC}"/>
                </a:ext>
              </a:extLst>
            </p:cNvPr>
            <p:cNvSpPr/>
            <p:nvPr/>
          </p:nvSpPr>
          <p:spPr>
            <a:xfrm>
              <a:off x="2577381" y="5955364"/>
              <a:ext cx="509898" cy="219456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10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7D1B39A-B3B1-46B5-851D-746A3E841790}"/>
                </a:ext>
              </a:extLst>
            </p:cNvPr>
            <p:cNvSpPr/>
            <p:nvPr/>
          </p:nvSpPr>
          <p:spPr>
            <a:xfrm>
              <a:off x="3386052" y="5411868"/>
              <a:ext cx="190283" cy="218130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9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F267B97-36FC-4F95-A7F8-052AE13674A4}"/>
                </a:ext>
              </a:extLst>
            </p:cNvPr>
            <p:cNvSpPr/>
            <p:nvPr/>
          </p:nvSpPr>
          <p:spPr>
            <a:xfrm>
              <a:off x="2847631" y="4950253"/>
              <a:ext cx="190283" cy="218130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8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9BE95C4-A6A1-4569-85CA-AEADB71D04A1}"/>
                </a:ext>
              </a:extLst>
            </p:cNvPr>
            <p:cNvSpPr/>
            <p:nvPr/>
          </p:nvSpPr>
          <p:spPr>
            <a:xfrm>
              <a:off x="3301891" y="3925271"/>
              <a:ext cx="190283" cy="218130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6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EC9559-B22B-4D46-B4BC-FBB930C0295E}"/>
                </a:ext>
              </a:extLst>
            </p:cNvPr>
            <p:cNvSpPr/>
            <p:nvPr/>
          </p:nvSpPr>
          <p:spPr>
            <a:xfrm>
              <a:off x="3038642" y="3318253"/>
              <a:ext cx="190283" cy="218130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5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935FAA4-1B45-4A0C-9ED8-AB53C4702930}"/>
                </a:ext>
              </a:extLst>
            </p:cNvPr>
            <p:cNvSpPr/>
            <p:nvPr/>
          </p:nvSpPr>
          <p:spPr>
            <a:xfrm>
              <a:off x="2896996" y="3108037"/>
              <a:ext cx="190283" cy="218130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4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148EBEB-6392-4DED-925F-CEB048107538}"/>
                </a:ext>
              </a:extLst>
            </p:cNvPr>
            <p:cNvSpPr/>
            <p:nvPr/>
          </p:nvSpPr>
          <p:spPr>
            <a:xfrm>
              <a:off x="3707517" y="2707146"/>
              <a:ext cx="190283" cy="218130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3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055013B-240B-4B29-8A6A-A7F394FE820E}"/>
                </a:ext>
              </a:extLst>
            </p:cNvPr>
            <p:cNvSpPr/>
            <p:nvPr/>
          </p:nvSpPr>
          <p:spPr>
            <a:xfrm>
              <a:off x="3432330" y="2286501"/>
              <a:ext cx="190283" cy="218130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2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357E873-1A25-467F-8A21-4F75A73F38F4}"/>
                </a:ext>
              </a:extLst>
            </p:cNvPr>
            <p:cNvSpPr/>
            <p:nvPr/>
          </p:nvSpPr>
          <p:spPr>
            <a:xfrm>
              <a:off x="3195766" y="2017492"/>
              <a:ext cx="190283" cy="218130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1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3995B74-5F9E-40C2-9683-BE35DFE59D11}"/>
                </a:ext>
              </a:extLst>
            </p:cNvPr>
            <p:cNvSpPr/>
            <p:nvPr/>
          </p:nvSpPr>
          <p:spPr>
            <a:xfrm>
              <a:off x="3837044" y="3145504"/>
              <a:ext cx="190283" cy="218130"/>
            </a:xfrm>
            <a:prstGeom prst="ellipse">
              <a:avLst/>
            </a:prstGeom>
            <a:solidFill>
              <a:srgbClr val="284780">
                <a:alpha val="7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latin typeface="Tw Cen MT" panose="020B06020201040206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58264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4242" y="537970"/>
            <a:ext cx="8915400" cy="9578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Blue Valley Industrial Corridor Vision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1AB1B4-1342-41DB-BF1E-A515705A2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3" y="3058818"/>
            <a:ext cx="9067704" cy="41658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309B0F-1305-4CC1-8DAE-54BA6C7D0B39}"/>
              </a:ext>
            </a:extLst>
          </p:cNvPr>
          <p:cNvSpPr/>
          <p:nvPr/>
        </p:nvSpPr>
        <p:spPr bwMode="auto">
          <a:xfrm>
            <a:off x="564242" y="3058818"/>
            <a:ext cx="9067703" cy="416582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7A7C5B-3C46-427B-B0FA-7576E91F9C35}"/>
              </a:ext>
            </a:extLst>
          </p:cNvPr>
          <p:cNvSpPr/>
          <p:nvPr/>
        </p:nvSpPr>
        <p:spPr bwMode="auto">
          <a:xfrm>
            <a:off x="419549" y="1497428"/>
            <a:ext cx="9176272" cy="168515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Kansas City’s most </a:t>
            </a:r>
            <a:r>
              <a:rPr lang="en-US" sz="2400" b="1" dirty="0">
                <a:solidFill>
                  <a:srgbClr val="002060"/>
                </a:solidFill>
              </a:rPr>
              <a:t>sustainable, multi-modal collection of manufacturing clusters</a:t>
            </a:r>
            <a:r>
              <a:rPr lang="en-US" sz="1800" dirty="0">
                <a:solidFill>
                  <a:srgbClr val="002060"/>
                </a:solidFill>
              </a:rPr>
              <a:t>,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with natural and employment connections that support the </a:t>
            </a:r>
            <a:r>
              <a:rPr lang="en-US" sz="2400" b="1" dirty="0">
                <a:solidFill>
                  <a:srgbClr val="002060"/>
                </a:solidFill>
              </a:rPr>
              <a:t>community and economic development of Kansas City’s East Side</a:t>
            </a:r>
          </a:p>
        </p:txBody>
      </p:sp>
    </p:spTree>
    <p:extLst>
      <p:ext uri="{BB962C8B-B14F-4D97-AF65-F5344CB8AC3E}">
        <p14:creationId xmlns:p14="http://schemas.microsoft.com/office/powerpoint/2010/main" val="248504465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0E6B-EBCB-436B-BD97-E119619A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Opportunity within a Thriving Regional Industrial Market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D1483A-8861-41B6-9A4F-34D76411B404}"/>
              </a:ext>
            </a:extLst>
          </p:cNvPr>
          <p:cNvGrpSpPr/>
          <p:nvPr/>
        </p:nvGrpSpPr>
        <p:grpSpPr>
          <a:xfrm>
            <a:off x="6813560" y="1898532"/>
            <a:ext cx="2846677" cy="5120664"/>
            <a:chOff x="6906670" y="2860733"/>
            <a:chExt cx="2846677" cy="40285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EA235B-517A-4AC2-A837-F30248AF3E07}"/>
                </a:ext>
              </a:extLst>
            </p:cNvPr>
            <p:cNvSpPr txBox="1"/>
            <p:nvPr/>
          </p:nvSpPr>
          <p:spPr>
            <a:xfrm>
              <a:off x="7219608" y="4257571"/>
              <a:ext cx="2220800" cy="123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+mj-lt"/>
                </a:rPr>
                <a:t>5.5M SF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Industrial Space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Under Construction, 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Metro Area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900240-C84A-4405-BBB6-A2E5E48EE0A1}"/>
                </a:ext>
              </a:extLst>
            </p:cNvPr>
            <p:cNvSpPr txBox="1"/>
            <p:nvPr/>
          </p:nvSpPr>
          <p:spPr>
            <a:xfrm>
              <a:off x="7244776" y="2860733"/>
              <a:ext cx="2170466" cy="123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+mj-lt"/>
                </a:rPr>
                <a:t>8.7M SF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Industrial Space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Delivered in 2016, 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Metro Area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E51B97-8E76-45D8-B883-672241EBA214}"/>
                </a:ext>
              </a:extLst>
            </p:cNvPr>
            <p:cNvSpPr txBox="1"/>
            <p:nvPr/>
          </p:nvSpPr>
          <p:spPr>
            <a:xfrm>
              <a:off x="6906670" y="5654408"/>
              <a:ext cx="2846677" cy="123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+mj-lt"/>
                </a:rPr>
                <a:t>113K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Potential Employees within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15-minute drive, 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Blue Valley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8D4E2-D321-4274-8E3E-318EB1185B98}"/>
              </a:ext>
            </a:extLst>
          </p:cNvPr>
          <p:cNvGrpSpPr/>
          <p:nvPr/>
        </p:nvGrpSpPr>
        <p:grpSpPr>
          <a:xfrm>
            <a:off x="573318" y="1942613"/>
            <a:ext cx="5834621" cy="4801554"/>
            <a:chOff x="573318" y="1942613"/>
            <a:chExt cx="5834621" cy="48015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31DCD3C-53A7-4D63-BAC8-14BA8E5AACD6}"/>
                </a:ext>
              </a:extLst>
            </p:cNvPr>
            <p:cNvGrpSpPr/>
            <p:nvPr/>
          </p:nvGrpSpPr>
          <p:grpSpPr>
            <a:xfrm>
              <a:off x="573318" y="1942613"/>
              <a:ext cx="5834621" cy="4801554"/>
              <a:chOff x="573318" y="1561534"/>
              <a:chExt cx="5834621" cy="480155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65BBCF9-6A3E-436B-9979-C96C3C987D7D}"/>
                  </a:ext>
                </a:extLst>
              </p:cNvPr>
              <p:cNvGrpSpPr/>
              <p:nvPr/>
            </p:nvGrpSpPr>
            <p:grpSpPr>
              <a:xfrm>
                <a:off x="573318" y="1561534"/>
                <a:ext cx="5834621" cy="4801554"/>
                <a:chOff x="528064" y="1484945"/>
                <a:chExt cx="5979694" cy="507447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4720584F-33DA-416C-8672-E8FC2FE8E5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 l="41227" t="20774" r="24406" b="24914"/>
                <a:stretch/>
              </p:blipFill>
              <p:spPr>
                <a:xfrm>
                  <a:off x="528064" y="1484945"/>
                  <a:ext cx="5979694" cy="5074470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A0B936F-10EE-4E4D-BCC8-8BF986577E0F}"/>
                    </a:ext>
                  </a:extLst>
                </p:cNvPr>
                <p:cNvSpPr txBox="1"/>
                <p:nvPr/>
              </p:nvSpPr>
              <p:spPr>
                <a:xfrm>
                  <a:off x="528064" y="1484945"/>
                  <a:ext cx="5979694" cy="422852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3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tx2"/>
                      </a:solidFill>
                      <a:latin typeface="+mn-lt"/>
                    </a:rPr>
                    <a:t>Industrial </a:t>
                  </a:r>
                  <a:r>
                    <a:rPr lang="en-US" b="1" dirty="0">
                      <a:solidFill>
                        <a:schemeClr val="tx2"/>
                      </a:solidFill>
                    </a:rPr>
                    <a:t>Properties Proposed or Under Construction </a:t>
                  </a:r>
                  <a:endParaRPr lang="en-US" sz="2000" b="1" dirty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148144-EEC0-4B3A-87E4-3B9A152D1E0A}"/>
                  </a:ext>
                </a:extLst>
              </p:cNvPr>
              <p:cNvSpPr txBox="1"/>
              <p:nvPr/>
            </p:nvSpPr>
            <p:spPr>
              <a:xfrm>
                <a:off x="5031018" y="5954195"/>
                <a:ext cx="12837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i="1" dirty="0">
                    <a:latin typeface="+mn-lt"/>
                  </a:rPr>
                  <a:t>Source: CoStar</a:t>
                </a: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EAA773-BBFE-489F-B8E9-D651F6B10CBE}"/>
                </a:ext>
              </a:extLst>
            </p:cNvPr>
            <p:cNvSpPr/>
            <p:nvPr/>
          </p:nvSpPr>
          <p:spPr bwMode="auto">
            <a:xfrm>
              <a:off x="3973484" y="3790604"/>
              <a:ext cx="548640" cy="93102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5118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B9F8BF-2260-4464-AA16-B6774691994E}"/>
              </a:ext>
            </a:extLst>
          </p:cNvPr>
          <p:cNvSpPr/>
          <p:nvPr/>
        </p:nvSpPr>
        <p:spPr bwMode="auto">
          <a:xfrm>
            <a:off x="0" y="2070100"/>
            <a:ext cx="10058400" cy="5702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072409" y="3253011"/>
            <a:ext cx="1762455" cy="2610785"/>
            <a:chOff x="10388082" y="3638100"/>
            <a:chExt cx="1732105" cy="2410787"/>
          </a:xfrm>
        </p:grpSpPr>
        <p:sp>
          <p:nvSpPr>
            <p:cNvPr id="83" name="TextBox 82"/>
            <p:cNvSpPr txBox="1"/>
            <p:nvPr/>
          </p:nvSpPr>
          <p:spPr>
            <a:xfrm>
              <a:off x="10388082" y="4798409"/>
              <a:ext cx="1701350" cy="1250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$1.33 billion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recent public &amp; private investment, Industrial Riverfront area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441886" y="3638100"/>
              <a:ext cx="1678301" cy="10231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$290 million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floodway improvements completed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Tw Cen MT" panose="020B0602020104020603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206260" y="3244344"/>
            <a:ext cx="169958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  <a:latin typeface="Tw Cen MT" panose="020B0602020104020603" pitchFamily="34" charset="0"/>
              </a:rPr>
              <a:t>~50%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building area in manufacturing use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1372" y="3362399"/>
            <a:ext cx="1591125" cy="1706130"/>
            <a:chOff x="421372" y="3606239"/>
            <a:chExt cx="1591125" cy="1706130"/>
          </a:xfrm>
        </p:grpSpPr>
        <p:sp>
          <p:nvSpPr>
            <p:cNvPr id="26" name="TextBox 25"/>
            <p:cNvSpPr txBox="1"/>
            <p:nvPr/>
          </p:nvSpPr>
          <p:spPr>
            <a:xfrm>
              <a:off x="421372" y="3606239"/>
              <a:ext cx="155448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420 acres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rail right-of-way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0096" y="4696816"/>
              <a:ext cx="1582401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High-capacity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utility service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46760" y="3264664"/>
            <a:ext cx="1927014" cy="3141248"/>
            <a:chOff x="2146760" y="3508504"/>
            <a:chExt cx="1927014" cy="3141248"/>
          </a:xfrm>
        </p:grpSpPr>
        <p:sp>
          <p:nvSpPr>
            <p:cNvPr id="60" name="TextBox 59"/>
            <p:cNvSpPr txBox="1"/>
            <p:nvPr/>
          </p:nvSpPr>
          <p:spPr>
            <a:xfrm>
              <a:off x="2146760" y="3508504"/>
              <a:ext cx="1927014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15-minutes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from downtown 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KCMO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81595" y="4575391"/>
              <a:ext cx="1554480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2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major interstate highways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72381" y="5735352"/>
              <a:ext cx="1554480" cy="914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$15 million+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total annual compensation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967350" y="3254504"/>
            <a:ext cx="177719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800" b="1" dirty="0">
                <a:solidFill>
                  <a:srgbClr val="1F497D"/>
                </a:solidFill>
                <a:latin typeface="Tw Cen MT" panose="020B0602020104020603" pitchFamily="34" charset="0"/>
              </a:rPr>
              <a:t>134 acres </a:t>
            </a:r>
          </a:p>
          <a:p>
            <a:pPr lvl="0" algn="ctr"/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existing trails &amp; parks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59590" y="1637482"/>
            <a:ext cx="1348811" cy="1348823"/>
            <a:chOff x="47802" y="761784"/>
            <a:chExt cx="1674911" cy="1674926"/>
          </a:xfrm>
          <a:solidFill>
            <a:schemeClr val="tx2"/>
          </a:solidFill>
        </p:grpSpPr>
        <p:sp>
          <p:nvSpPr>
            <p:cNvPr id="28" name="Oval 27"/>
            <p:cNvSpPr/>
            <p:nvPr/>
          </p:nvSpPr>
          <p:spPr>
            <a:xfrm>
              <a:off x="47802" y="761784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4"/>
            <p:cNvSpPr/>
            <p:nvPr/>
          </p:nvSpPr>
          <p:spPr>
            <a:xfrm>
              <a:off x="188086" y="1007071"/>
              <a:ext cx="1420686" cy="118435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Industrial Infrastructure</a:t>
              </a:r>
              <a:endParaRPr lang="en-US" sz="1200" kern="12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60792" y="1637482"/>
            <a:ext cx="1348811" cy="1348823"/>
            <a:chOff x="47802" y="761784"/>
            <a:chExt cx="1674911" cy="1674926"/>
          </a:xfrm>
          <a:solidFill>
            <a:schemeClr val="tx2"/>
          </a:solidFill>
        </p:grpSpPr>
        <p:sp>
          <p:nvSpPr>
            <p:cNvPr id="33" name="Oval 32"/>
            <p:cNvSpPr/>
            <p:nvPr/>
          </p:nvSpPr>
          <p:spPr>
            <a:xfrm>
              <a:off x="47802" y="761784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293087" y="1007071"/>
              <a:ext cx="1184341" cy="11843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Location &amp; Access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61994" y="1637482"/>
            <a:ext cx="1348811" cy="1348823"/>
            <a:chOff x="47802" y="761784"/>
            <a:chExt cx="1674911" cy="1674926"/>
          </a:xfrm>
          <a:solidFill>
            <a:schemeClr val="tx2"/>
          </a:solidFill>
        </p:grpSpPr>
        <p:sp>
          <p:nvSpPr>
            <p:cNvPr id="36" name="Oval 35"/>
            <p:cNvSpPr/>
            <p:nvPr/>
          </p:nvSpPr>
          <p:spPr>
            <a:xfrm>
              <a:off x="47802" y="761784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Oval 4"/>
            <p:cNvSpPr/>
            <p:nvPr/>
          </p:nvSpPr>
          <p:spPr>
            <a:xfrm>
              <a:off x="158763" y="1007071"/>
              <a:ext cx="1474229" cy="118435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Manufacturing Focus </a:t>
              </a:r>
              <a:endParaRPr lang="en-US" sz="1200" kern="12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64398" y="1632150"/>
            <a:ext cx="1348811" cy="1348823"/>
            <a:chOff x="47802" y="761784"/>
            <a:chExt cx="1674911" cy="1674926"/>
          </a:xfrm>
          <a:solidFill>
            <a:schemeClr val="tx2"/>
          </a:solidFill>
        </p:grpSpPr>
        <p:sp>
          <p:nvSpPr>
            <p:cNvPr id="43" name="Oval 42"/>
            <p:cNvSpPr/>
            <p:nvPr/>
          </p:nvSpPr>
          <p:spPr>
            <a:xfrm>
              <a:off x="47802" y="761784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Oval 4"/>
            <p:cNvSpPr/>
            <p:nvPr/>
          </p:nvSpPr>
          <p:spPr>
            <a:xfrm>
              <a:off x="293087" y="1007071"/>
              <a:ext cx="1184341" cy="11843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Natural Amenities</a:t>
              </a:r>
              <a:endParaRPr lang="en-US" sz="1200" kern="12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24812" y="1617014"/>
            <a:ext cx="1348811" cy="1348823"/>
            <a:chOff x="138" y="736367"/>
            <a:chExt cx="1674911" cy="1674926"/>
          </a:xfrm>
          <a:solidFill>
            <a:schemeClr val="tx2"/>
          </a:solidFill>
        </p:grpSpPr>
        <p:sp>
          <p:nvSpPr>
            <p:cNvPr id="39" name="Oval 38"/>
            <p:cNvSpPr/>
            <p:nvPr/>
          </p:nvSpPr>
          <p:spPr>
            <a:xfrm>
              <a:off x="138" y="736367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4"/>
            <p:cNvSpPr/>
            <p:nvPr/>
          </p:nvSpPr>
          <p:spPr>
            <a:xfrm>
              <a:off x="177100" y="999629"/>
              <a:ext cx="1286997" cy="11484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Recent Investment &amp; Assets</a:t>
              </a:r>
              <a:endParaRPr lang="en-US" sz="1200" kern="12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 bwMode="auto">
          <a:xfrm>
            <a:off x="2433417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527036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339798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246179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8152561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527036" y="4197918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2427858" y="420313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6246179" y="439845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8152561" y="4224520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8120712" y="542704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6236498" y="5786865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4343424" y="4170000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427858" y="641941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438386" y="5318008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521979" y="5218352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C17BC5F-90E6-4A61-8B23-FF59674E4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7" t="10231" r="24792" b="12443"/>
          <a:stretch/>
        </p:blipFill>
        <p:spPr>
          <a:xfrm>
            <a:off x="812695" y="5497959"/>
            <a:ext cx="817643" cy="195835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B98156B-B386-4E59-A538-EFDF9702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Valley Opportunities &amp; Assets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E8D1E2C-75EA-4DB9-A68C-A8EEF7C329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6" t="4950" r="10030" b="7632"/>
          <a:stretch/>
        </p:blipFill>
        <p:spPr>
          <a:xfrm>
            <a:off x="2433417" y="5555933"/>
            <a:ext cx="1347202" cy="1903049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4AA059D3-71C0-4318-AF5F-5A444652B7CE}"/>
              </a:ext>
            </a:extLst>
          </p:cNvPr>
          <p:cNvSpPr txBox="1"/>
          <p:nvPr/>
        </p:nvSpPr>
        <p:spPr>
          <a:xfrm>
            <a:off x="7967350" y="4428164"/>
            <a:ext cx="177719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800" b="1" dirty="0">
                <a:solidFill>
                  <a:srgbClr val="1F497D"/>
                </a:solidFill>
                <a:latin typeface="Tw Cen MT" panose="020B0602020104020603" pitchFamily="34" charset="0"/>
              </a:rPr>
              <a:t>2.5 miles</a:t>
            </a:r>
          </a:p>
          <a:p>
            <a:pPr lvl="0" algn="ctr"/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of Missouri River frontage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BC8D593-9B9A-457D-AA19-05FE218E66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75" r="3474"/>
          <a:stretch/>
        </p:blipFill>
        <p:spPr>
          <a:xfrm>
            <a:off x="8046310" y="5830711"/>
            <a:ext cx="1619278" cy="1587994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91C80EFD-6775-48F0-B3D4-101057AEEFC7}"/>
              </a:ext>
            </a:extLst>
          </p:cNvPr>
          <p:cNvSpPr/>
          <p:nvPr/>
        </p:nvSpPr>
        <p:spPr bwMode="auto">
          <a:xfrm>
            <a:off x="4277507" y="566896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FFA1537-F9E7-4982-A805-472E59AC3E83}"/>
              </a:ext>
            </a:extLst>
          </p:cNvPr>
          <p:cNvSpPr txBox="1"/>
          <p:nvPr/>
        </p:nvSpPr>
        <p:spPr>
          <a:xfrm>
            <a:off x="4155754" y="4276581"/>
            <a:ext cx="171523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  <a:latin typeface="Tw Cen MT" panose="020B0602020104020603" pitchFamily="34" charset="0"/>
              </a:rPr>
              <a:t>~460 Acres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planned food manufacturing / ag facilities near Blue Valley</a:t>
            </a:r>
          </a:p>
        </p:txBody>
      </p:sp>
      <p:graphicFrame>
        <p:nvGraphicFramePr>
          <p:cNvPr id="96" name="Chart 95">
            <a:extLst>
              <a:ext uri="{FF2B5EF4-FFF2-40B4-BE49-F238E27FC236}">
                <a16:creationId xmlns:a16="http://schemas.microsoft.com/office/drawing/2014/main" id="{A3011D6E-5DBA-4B26-9078-12A4F3799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34051"/>
              </p:ext>
            </p:extLst>
          </p:nvPr>
        </p:nvGraphicFramePr>
        <p:xfrm>
          <a:off x="4002719" y="5723549"/>
          <a:ext cx="2032361" cy="1795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6CB7154-ABC1-4D6F-9C6D-DE775AD99DD6}"/>
              </a:ext>
            </a:extLst>
          </p:cNvPr>
          <p:cNvSpPr txBox="1"/>
          <p:nvPr/>
        </p:nvSpPr>
        <p:spPr>
          <a:xfrm>
            <a:off x="4437914" y="7419719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MSA</a:t>
            </a:r>
            <a:r>
              <a:rPr 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Jobs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2EE2856-16EA-4FAE-B738-7EB1B4C7C859}"/>
              </a:ext>
            </a:extLst>
          </p:cNvPr>
          <p:cNvSpPr txBox="1"/>
          <p:nvPr/>
        </p:nvSpPr>
        <p:spPr>
          <a:xfrm>
            <a:off x="4906654" y="627388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Industrial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E7BD87B-2AA7-4A23-B605-28F3F1432DD5}"/>
              </a:ext>
            </a:extLst>
          </p:cNvPr>
          <p:cNvSpPr txBox="1"/>
          <p:nvPr/>
        </p:nvSpPr>
        <p:spPr>
          <a:xfrm>
            <a:off x="4277507" y="6749105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46664A4-D04F-4844-B047-8BB243A1221B}"/>
              </a:ext>
            </a:extLst>
          </p:cNvPr>
          <p:cNvSpPr txBox="1"/>
          <p:nvPr/>
        </p:nvSpPr>
        <p:spPr>
          <a:xfrm>
            <a:off x="458175" y="7435108"/>
            <a:ext cx="134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Rail Network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9CBCEED-C0D7-4E6C-B3E1-410E2C146823}"/>
              </a:ext>
            </a:extLst>
          </p:cNvPr>
          <p:cNvSpPr txBox="1"/>
          <p:nvPr/>
        </p:nvSpPr>
        <p:spPr>
          <a:xfrm>
            <a:off x="2470445" y="7435108"/>
            <a:ext cx="146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algn="ctr"/>
            <a:r>
              <a:rPr lang="en-US" i="1" dirty="0"/>
              <a:t>Road Network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74E752C-0426-492F-B109-25A86E454249}"/>
              </a:ext>
            </a:extLst>
          </p:cNvPr>
          <p:cNvSpPr txBox="1"/>
          <p:nvPr/>
        </p:nvSpPr>
        <p:spPr>
          <a:xfrm>
            <a:off x="8182395" y="7433395"/>
            <a:ext cx="14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Missouri River</a:t>
            </a:r>
          </a:p>
        </p:txBody>
      </p:sp>
      <p:pic>
        <p:nvPicPr>
          <p:cNvPr id="1028" name="Picture 4" descr="An aerial view of the lower six miles of the completed channel. The project provides a hydraulically efficient channel of 35,000 cubic feet per second capacity to move water through this industrialized corridor and significantly reduces the threat of flooding to the entire valley.">
            <a:extLst>
              <a:ext uri="{FF2B5EF4-FFF2-40B4-BE49-F238E27FC236}">
                <a16:creationId xmlns:a16="http://schemas.microsoft.com/office/drawing/2014/main" id="{0B587C46-F728-49AA-89C1-095CAE3766FA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46" y="5974613"/>
            <a:ext cx="1579554" cy="148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3BA4DD8-CA8C-440A-90E6-5127D046E74E}"/>
              </a:ext>
            </a:extLst>
          </p:cNvPr>
          <p:cNvSpPr txBox="1"/>
          <p:nvPr/>
        </p:nvSpPr>
        <p:spPr>
          <a:xfrm>
            <a:off x="6226714" y="7430800"/>
            <a:ext cx="136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Flood Control</a:t>
            </a:r>
          </a:p>
        </p:txBody>
      </p:sp>
    </p:spTree>
    <p:extLst>
      <p:ext uri="{BB962C8B-B14F-4D97-AF65-F5344CB8AC3E}">
        <p14:creationId xmlns:p14="http://schemas.microsoft.com/office/powerpoint/2010/main" val="410169386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CE637310-FC42-464B-9427-42AC6DA27A35}"/>
              </a:ext>
            </a:extLst>
          </p:cNvPr>
          <p:cNvSpPr/>
          <p:nvPr/>
        </p:nvSpPr>
        <p:spPr bwMode="auto">
          <a:xfrm>
            <a:off x="0" y="2070100"/>
            <a:ext cx="10058400" cy="5702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072412" y="3253012"/>
            <a:ext cx="1762452" cy="2364564"/>
            <a:chOff x="10388085" y="3638100"/>
            <a:chExt cx="1732102" cy="2183427"/>
          </a:xfrm>
        </p:grpSpPr>
        <p:sp>
          <p:nvSpPr>
            <p:cNvPr id="83" name="TextBox 82"/>
            <p:cNvSpPr txBox="1"/>
            <p:nvPr/>
          </p:nvSpPr>
          <p:spPr>
            <a:xfrm>
              <a:off x="10388085" y="4798409"/>
              <a:ext cx="1701350" cy="10231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20-60% lower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rents relative to competing locations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0441886" y="3638100"/>
              <a:ext cx="1678301" cy="10231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50%+ higher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property, income, and utility taxes relative to region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43878" y="3244344"/>
            <a:ext cx="1578314" cy="1840569"/>
            <a:chOff x="4243878" y="3488184"/>
            <a:chExt cx="1578314" cy="1840569"/>
          </a:xfrm>
        </p:grpSpPr>
        <p:sp>
          <p:nvSpPr>
            <p:cNvPr id="61" name="TextBox 60"/>
            <p:cNvSpPr txBox="1"/>
            <p:nvPr/>
          </p:nvSpPr>
          <p:spPr>
            <a:xfrm>
              <a:off x="4243878" y="3488184"/>
              <a:ext cx="1578314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1,500 acres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in 100-year floodplain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267712" y="4713200"/>
              <a:ext cx="1554480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1/3 of area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in floodplain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9850" y="3264664"/>
            <a:ext cx="1769670" cy="2182338"/>
            <a:chOff x="329850" y="3508504"/>
            <a:chExt cx="1769670" cy="2182338"/>
          </a:xfrm>
        </p:grpSpPr>
        <p:sp>
          <p:nvSpPr>
            <p:cNvPr id="26" name="TextBox 25"/>
            <p:cNvSpPr txBox="1"/>
            <p:nvPr/>
          </p:nvSpPr>
          <p:spPr>
            <a:xfrm>
              <a:off x="340932" y="3508504"/>
              <a:ext cx="1725388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Limited transit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through Blue Valley corridor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850" y="4582846"/>
              <a:ext cx="1769670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2+ miles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Blue Valley corridor not served by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Trafficway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46760" y="3264664"/>
            <a:ext cx="1927014" cy="1964361"/>
            <a:chOff x="2146760" y="3508504"/>
            <a:chExt cx="1927014" cy="1964361"/>
          </a:xfrm>
        </p:grpSpPr>
        <p:sp>
          <p:nvSpPr>
            <p:cNvPr id="60" name="TextBox 59"/>
            <p:cNvSpPr txBox="1"/>
            <p:nvPr/>
          </p:nvSpPr>
          <p:spPr>
            <a:xfrm>
              <a:off x="2146760" y="3508504"/>
              <a:ext cx="1927014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60+ sites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in MDNR database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71284" y="4364869"/>
              <a:ext cx="1554480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2"/>
                  </a:solidFill>
                  <a:latin typeface="Tw Cen MT" panose="020B0602020104020603" pitchFamily="34" charset="0"/>
                </a:rPr>
                <a:t>Unknown</a:t>
              </a:r>
            </a:p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w Cen MT" panose="020B0602020104020603" pitchFamily="34" charset="0"/>
                </a:rPr>
                <a:t>Environmental conditions on many sites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7967350" y="3162497"/>
            <a:ext cx="177719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800" b="1" dirty="0">
                <a:solidFill>
                  <a:srgbClr val="1F497D"/>
                </a:solidFill>
                <a:latin typeface="Tw Cen MT" panose="020B0602020104020603" pitchFamily="34" charset="0"/>
              </a:rPr>
              <a:t>8+</a:t>
            </a:r>
          </a:p>
          <a:p>
            <a:pPr lvl="0" algn="ctr"/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partner  organizations on advisory committee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59590" y="1637482"/>
            <a:ext cx="1348811" cy="1348823"/>
            <a:chOff x="47802" y="761784"/>
            <a:chExt cx="1674911" cy="1674926"/>
          </a:xfrm>
          <a:solidFill>
            <a:schemeClr val="tx2"/>
          </a:solidFill>
        </p:grpSpPr>
        <p:sp>
          <p:nvSpPr>
            <p:cNvPr id="28" name="Oval 27"/>
            <p:cNvSpPr/>
            <p:nvPr/>
          </p:nvSpPr>
          <p:spPr>
            <a:xfrm>
              <a:off x="47802" y="761784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4"/>
            <p:cNvSpPr/>
            <p:nvPr/>
          </p:nvSpPr>
          <p:spPr>
            <a:xfrm>
              <a:off x="188086" y="1007071"/>
              <a:ext cx="1420686" cy="118435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Incomplete Connectivity</a:t>
              </a:r>
              <a:endParaRPr lang="en-US" sz="1200" kern="12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60792" y="1637482"/>
            <a:ext cx="1348811" cy="1348823"/>
            <a:chOff x="47802" y="761784"/>
            <a:chExt cx="1674911" cy="1674926"/>
          </a:xfrm>
          <a:solidFill>
            <a:schemeClr val="tx2"/>
          </a:solidFill>
        </p:grpSpPr>
        <p:sp>
          <p:nvSpPr>
            <p:cNvPr id="33" name="Oval 32"/>
            <p:cNvSpPr/>
            <p:nvPr/>
          </p:nvSpPr>
          <p:spPr>
            <a:xfrm>
              <a:off x="47802" y="761784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95467" y="1007071"/>
              <a:ext cx="1579582" cy="118435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Environmental Conditions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61994" y="1637482"/>
            <a:ext cx="1348811" cy="1348823"/>
            <a:chOff x="47802" y="761784"/>
            <a:chExt cx="1674911" cy="1674926"/>
          </a:xfrm>
          <a:solidFill>
            <a:schemeClr val="tx2"/>
          </a:solidFill>
        </p:grpSpPr>
        <p:sp>
          <p:nvSpPr>
            <p:cNvPr id="36" name="Oval 35"/>
            <p:cNvSpPr/>
            <p:nvPr/>
          </p:nvSpPr>
          <p:spPr>
            <a:xfrm>
              <a:off x="47802" y="761784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Oval 4"/>
            <p:cNvSpPr/>
            <p:nvPr/>
          </p:nvSpPr>
          <p:spPr>
            <a:xfrm>
              <a:off x="158763" y="1007071"/>
              <a:ext cx="1474229" cy="118435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Flooding Risk</a:t>
              </a:r>
              <a:endParaRPr lang="en-US" sz="1200" kern="12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64398" y="1632150"/>
            <a:ext cx="1348811" cy="1348823"/>
            <a:chOff x="47802" y="761784"/>
            <a:chExt cx="1674911" cy="1674926"/>
          </a:xfrm>
          <a:solidFill>
            <a:schemeClr val="tx2"/>
          </a:solidFill>
        </p:grpSpPr>
        <p:sp>
          <p:nvSpPr>
            <p:cNvPr id="43" name="Oval 42"/>
            <p:cNvSpPr/>
            <p:nvPr/>
          </p:nvSpPr>
          <p:spPr>
            <a:xfrm>
              <a:off x="47802" y="761784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Oval 4"/>
            <p:cNvSpPr/>
            <p:nvPr/>
          </p:nvSpPr>
          <p:spPr>
            <a:xfrm>
              <a:off x="293087" y="1007071"/>
              <a:ext cx="1184341" cy="11843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Limited Focused Capacity </a:t>
              </a:r>
              <a:endParaRPr lang="en-US" sz="1200" kern="12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24812" y="1617014"/>
            <a:ext cx="1348811" cy="1348823"/>
            <a:chOff x="138" y="736367"/>
            <a:chExt cx="1674911" cy="1674926"/>
          </a:xfrm>
          <a:solidFill>
            <a:schemeClr val="tx2"/>
          </a:solidFill>
        </p:grpSpPr>
        <p:sp>
          <p:nvSpPr>
            <p:cNvPr id="39" name="Oval 38"/>
            <p:cNvSpPr/>
            <p:nvPr/>
          </p:nvSpPr>
          <p:spPr>
            <a:xfrm>
              <a:off x="138" y="736367"/>
              <a:ext cx="1674911" cy="167492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4"/>
            <p:cNvSpPr/>
            <p:nvPr/>
          </p:nvSpPr>
          <p:spPr>
            <a:xfrm>
              <a:off x="177100" y="999629"/>
              <a:ext cx="1286997" cy="114840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Development Costs &amp; Risks</a:t>
              </a:r>
              <a:endParaRPr lang="en-US" sz="1200" kern="1200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 bwMode="auto">
          <a:xfrm>
            <a:off x="2433417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527036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339798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246179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8152561" y="312318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521979" y="4143399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2438386" y="3996844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4301617" y="4279039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6246179" y="4398457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8152561" y="4300720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8133986" y="5615488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6209607" y="5605754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2429934" y="5288506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521979" y="5429780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98156B-B386-4E59-A538-EFDF9702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Valley Challenges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AA059D3-71C0-4318-AF5F-5A444652B7CE}"/>
              </a:ext>
            </a:extLst>
          </p:cNvPr>
          <p:cNvSpPr txBox="1"/>
          <p:nvPr/>
        </p:nvSpPr>
        <p:spPr>
          <a:xfrm>
            <a:off x="7967350" y="4423659"/>
            <a:ext cx="177719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1800" b="1" dirty="0">
                <a:solidFill>
                  <a:srgbClr val="1F497D"/>
                </a:solidFill>
                <a:latin typeface="Tw Cen MT" panose="020B0602020104020603" pitchFamily="34" charset="0"/>
              </a:rPr>
              <a:t>0</a:t>
            </a:r>
          </a:p>
          <a:p>
            <a:pPr lvl="0" algn="ctr"/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rPr>
              <a:t>paid staff dedicated to Blue Valley efforts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A039CD4-6AC1-4D5A-8DC6-384480CA17E7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7829"/>
          <a:stretch/>
        </p:blipFill>
        <p:spPr>
          <a:xfrm>
            <a:off x="592215" y="5673545"/>
            <a:ext cx="1283560" cy="167091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7F3F894C-BF33-4D98-9733-9B9F0B3B8122}"/>
              </a:ext>
            </a:extLst>
          </p:cNvPr>
          <p:cNvSpPr txBox="1"/>
          <p:nvPr/>
        </p:nvSpPr>
        <p:spPr>
          <a:xfrm>
            <a:off x="4501479" y="7400023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Flood Risk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F6A3B00-C434-4E4E-810E-916C4B730EC9}"/>
              </a:ext>
            </a:extLst>
          </p:cNvPr>
          <p:cNvSpPr txBox="1"/>
          <p:nvPr/>
        </p:nvSpPr>
        <p:spPr>
          <a:xfrm>
            <a:off x="351996" y="7435108"/>
            <a:ext cx="155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Road Obstacles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6151A12-62C6-4A0F-96F1-A933612FBA95}"/>
              </a:ext>
            </a:extLst>
          </p:cNvPr>
          <p:cNvSpPr txBox="1"/>
          <p:nvPr/>
        </p:nvSpPr>
        <p:spPr>
          <a:xfrm>
            <a:off x="2382375" y="7423062"/>
            <a:ext cx="144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pPr algn="ctr"/>
            <a:r>
              <a:rPr lang="en-US" i="1" dirty="0"/>
              <a:t>Contamination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EF15244-D918-4CC8-ADFA-B0757DA1B147}"/>
              </a:ext>
            </a:extLst>
          </p:cNvPr>
          <p:cNvSpPr txBox="1"/>
          <p:nvPr/>
        </p:nvSpPr>
        <p:spPr>
          <a:xfrm>
            <a:off x="8431664" y="7435108"/>
            <a:ext cx="90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Partners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37DC60A-C4A2-4599-890E-4F4AB46DB0CE}"/>
              </a:ext>
            </a:extLst>
          </p:cNvPr>
          <p:cNvSpPr txBox="1"/>
          <p:nvPr/>
        </p:nvSpPr>
        <p:spPr>
          <a:xfrm>
            <a:off x="6004480" y="7411394"/>
            <a:ext cx="184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</a:rPr>
              <a:t>Development Econ.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72EC8-146F-497D-9AD5-087B14B9D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881" y="6175996"/>
            <a:ext cx="1736257" cy="649433"/>
          </a:xfrm>
          <a:prstGeom prst="rect">
            <a:avLst/>
          </a:prstGeom>
        </p:spPr>
      </p:pic>
      <p:pic>
        <p:nvPicPr>
          <p:cNvPr id="59" name="Picture 4" descr="Image result for Economic Development Corporation of Kansas City missouri">
            <a:extLst>
              <a:ext uri="{FF2B5EF4-FFF2-40B4-BE49-F238E27FC236}">
                <a16:creationId xmlns:a16="http://schemas.microsoft.com/office/drawing/2014/main" id="{4E40CBF7-8B3E-4CED-90CB-15300A73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57" y="6789613"/>
            <a:ext cx="1277679" cy="4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Image result for blue valley industrial association">
            <a:extLst>
              <a:ext uri="{FF2B5EF4-FFF2-40B4-BE49-F238E27FC236}">
                <a16:creationId xmlns:a16="http://schemas.microsoft.com/office/drawing/2014/main" id="{3BFC86F5-DD46-419F-ADD2-313DA38E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61" y="5876450"/>
            <a:ext cx="719790" cy="32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Image result for kansas city missouri logo">
            <a:extLst>
              <a:ext uri="{FF2B5EF4-FFF2-40B4-BE49-F238E27FC236}">
                <a16:creationId xmlns:a16="http://schemas.microsoft.com/office/drawing/2014/main" id="{725E94DE-EFE5-49A3-B06D-D34E6A11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62" y="5902804"/>
            <a:ext cx="491947" cy="77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ity of kansas city, mo MARC logo">
            <a:extLst>
              <a:ext uri="{FF2B5EF4-FFF2-40B4-BE49-F238E27FC236}">
                <a16:creationId xmlns:a16="http://schemas.microsoft.com/office/drawing/2014/main" id="{042FA6D5-C4AC-4F99-AEA0-9EDCD4252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986" y="6347323"/>
            <a:ext cx="784297" cy="3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C303794-42FE-423B-ADD9-462BA94427B1}"/>
              </a:ext>
            </a:extLst>
          </p:cNvPr>
          <p:cNvSpPr/>
          <p:nvPr/>
        </p:nvSpPr>
        <p:spPr bwMode="auto">
          <a:xfrm>
            <a:off x="4309476" y="5162755"/>
            <a:ext cx="1379223" cy="10903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3A481B0-8E2D-411C-88B1-ACAF989D4D35}"/>
              </a:ext>
            </a:extLst>
          </p:cNvPr>
          <p:cNvSpPr txBox="1"/>
          <p:nvPr/>
        </p:nvSpPr>
        <p:spPr>
          <a:xfrm>
            <a:off x="4470977" y="6539475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Out</a:t>
            </a:r>
          </a:p>
        </p:txBody>
      </p:sp>
      <p:pic>
        <p:nvPicPr>
          <p:cNvPr id="1026" name="Picture 2" descr="https://d30y9cdsu7xlg0.cloudfront.net/png/649838-200.png">
            <a:extLst>
              <a:ext uri="{FF2B5EF4-FFF2-40B4-BE49-F238E27FC236}">
                <a16:creationId xmlns:a16="http://schemas.microsoft.com/office/drawing/2014/main" id="{F614C28D-5234-4C60-BA3B-1A102E5D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94" y="5870746"/>
            <a:ext cx="1286825" cy="128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5BAA73-BE00-42AB-B368-0BD938B259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712" y="5786690"/>
            <a:ext cx="1690797" cy="13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0440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98156B-B386-4E59-A538-EFDF9702D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Revitalization Precedents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CA02B36-2CF2-4361-A55C-A063C8141E6E}"/>
              </a:ext>
            </a:extLst>
          </p:cNvPr>
          <p:cNvGrpSpPr/>
          <p:nvPr/>
        </p:nvGrpSpPr>
        <p:grpSpPr>
          <a:xfrm>
            <a:off x="495430" y="1927916"/>
            <a:ext cx="8963847" cy="5180963"/>
            <a:chOff x="513347" y="2527927"/>
            <a:chExt cx="8963847" cy="460237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0775593-8A04-420B-B729-982972B902FB}"/>
                </a:ext>
              </a:extLst>
            </p:cNvPr>
            <p:cNvSpPr/>
            <p:nvPr/>
          </p:nvSpPr>
          <p:spPr bwMode="auto">
            <a:xfrm>
              <a:off x="513347" y="2527927"/>
              <a:ext cx="8963847" cy="46023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CA9EBB2-7AF9-4386-B020-7504099910D2}"/>
                </a:ext>
              </a:extLst>
            </p:cNvPr>
            <p:cNvSpPr/>
            <p:nvPr/>
          </p:nvSpPr>
          <p:spPr>
            <a:xfrm>
              <a:off x="605054" y="4198164"/>
              <a:ext cx="4237802" cy="28287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txBody>
            <a:bodyPr vert="horz" lIns="100584" tIns="50292" rIns="100584" bIns="50292" rtlCol="0" anchor="ctr"/>
            <a:lstStyle/>
            <a:p>
              <a:pPr algn="ctr"/>
              <a:endPara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FE15E16-C7A2-4FAB-AB91-9B961F875D54}"/>
                </a:ext>
              </a:extLst>
            </p:cNvPr>
            <p:cNvSpPr/>
            <p:nvPr/>
          </p:nvSpPr>
          <p:spPr>
            <a:xfrm>
              <a:off x="695179" y="4218536"/>
              <a:ext cx="4098918" cy="2652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Size: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1,200 Acres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>
                <a:spcAft>
                  <a:spcPts val="600"/>
                </a:spcAft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Targeted Investments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: Land use planning, environmental testing, trails and recreational amenities, access &amp; bridge improvements</a:t>
              </a:r>
            </a:p>
            <a:p>
              <a:pPr>
                <a:spcAft>
                  <a:spcPts val="600"/>
                </a:spcAft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Select Incentives: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Brownfield remediation, workforce development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Grants for brownfield assessment/ remediation; wage credits for employees living/working in defined area and deductions for property rehab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>
                <a:spcAft>
                  <a:spcPts val="600"/>
                </a:spcAft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Project Steward:  </a:t>
              </a:r>
              <a:r>
                <a:rPr lang="en-US" sz="1400" b="1" dirty="0">
                  <a:solidFill>
                    <a:schemeClr val="tx2"/>
                  </a:solidFill>
                  <a:latin typeface="+mj-lt"/>
                </a:rPr>
                <a:t>Menomonee Valley Partners (MVP)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, a 501(c)(3) non-profit, created to lead public-private collaboration for Valley redevelopment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ADD3878-0A4D-4C89-8BCC-976C3F7403C4}"/>
                </a:ext>
              </a:extLst>
            </p:cNvPr>
            <p:cNvSpPr/>
            <p:nvPr/>
          </p:nvSpPr>
          <p:spPr>
            <a:xfrm>
              <a:off x="5206362" y="4198165"/>
              <a:ext cx="4078224" cy="28287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/>
              </a:solidFill>
            </a:ln>
          </p:spPr>
          <p:txBody>
            <a:bodyPr vert="horz" lIns="100584" tIns="50292" rIns="100584" bIns="50292" rtlCol="0" anchor="ctr"/>
            <a:lstStyle/>
            <a:p>
              <a:pPr algn="ctr"/>
              <a:endPara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68121A2-5AF7-46D2-BA2F-9E0F1798DBB2}"/>
                </a:ext>
              </a:extLst>
            </p:cNvPr>
            <p:cNvSpPr/>
            <p:nvPr/>
          </p:nvSpPr>
          <p:spPr>
            <a:xfrm>
              <a:off x="5234379" y="4258812"/>
              <a:ext cx="4050207" cy="2629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8000"/>
                </a:lnSpc>
                <a:spcAft>
                  <a:spcPts val="600"/>
                </a:spcAft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Size: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1,200 Acres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ct val="108000"/>
                </a:lnSpc>
                <a:spcAft>
                  <a:spcPts val="600"/>
                </a:spcAft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Targeted Investments: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Redevelopment of office space by attracting first major tenant (URBN), gateway improvements</a:t>
              </a:r>
            </a:p>
            <a:p>
              <a:pPr>
                <a:lnSpc>
                  <a:spcPct val="108000"/>
                </a:lnSpc>
                <a:spcAft>
                  <a:spcPts val="600"/>
                </a:spcAft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Select Incentives: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Workforce development, R&amp;D, new business / tech incubation</a:t>
              </a:r>
            </a:p>
            <a:p>
              <a:pPr marL="285750" indent="-285750">
                <a:lnSpc>
                  <a:spcPct val="108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Tax credits for specific targeted tech and R&amp;D sectors; job creation tax credit</a:t>
              </a:r>
            </a:p>
            <a:p>
              <a:pPr>
                <a:lnSpc>
                  <a:spcPct val="108000"/>
                </a:lnSpc>
                <a:spcAft>
                  <a:spcPts val="600"/>
                </a:spcAft>
              </a:pP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Project Steward: </a:t>
              </a:r>
              <a:r>
                <a:rPr lang="en-US" sz="1400" b="1" dirty="0">
                  <a:solidFill>
                    <a:schemeClr val="tx2"/>
                  </a:solidFill>
                </a:rPr>
                <a:t>Philadelphia Industrial Development Corporation (PIDC)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a public-private economic development corporation leading redevelopment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CED982B4-F915-430A-80F3-929E07788734}"/>
              </a:ext>
            </a:extLst>
          </p:cNvPr>
          <p:cNvSpPr txBox="1"/>
          <p:nvPr/>
        </p:nvSpPr>
        <p:spPr>
          <a:xfrm>
            <a:off x="587137" y="1517453"/>
            <a:ext cx="4189043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Menomonee Valley | </a:t>
            </a:r>
            <a:r>
              <a:rPr lang="en-US" sz="1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Milwaukee, WI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83B06CD-A977-4F0C-A1AE-944991D05FE6}"/>
              </a:ext>
            </a:extLst>
          </p:cNvPr>
          <p:cNvSpPr txBox="1"/>
          <p:nvPr/>
        </p:nvSpPr>
        <p:spPr>
          <a:xfrm>
            <a:off x="5188445" y="1527586"/>
            <a:ext cx="4182802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Philadelphia Navy Yard | </a:t>
            </a:r>
            <a:r>
              <a:rPr lang="en-US" sz="1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Philadelphia, PA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4EC2C43B-3C7A-4B5D-8B83-FCBFE1143A0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t="8963" r="-1" b="5740"/>
          <a:stretch/>
        </p:blipFill>
        <p:spPr>
          <a:xfrm>
            <a:off x="1052046" y="2019186"/>
            <a:ext cx="3200400" cy="1698165"/>
          </a:xfrm>
          <a:prstGeom prst="rect">
            <a:avLst/>
          </a:prstGeom>
        </p:spPr>
      </p:pic>
      <p:pic>
        <p:nvPicPr>
          <p:cNvPr id="99" name="Picture 2" descr="The Navy Yard lies at the confluence of the Delaware and Schuylkill rivers. (PIDC) ">
            <a:extLst>
              <a:ext uri="{FF2B5EF4-FFF2-40B4-BE49-F238E27FC236}">
                <a16:creationId xmlns:a16="http://schemas.microsoft.com/office/drawing/2014/main" id="{EB710664-CF6E-4A8C-B93A-4F1DC43CAE11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t="8963" r="-215" b="19217"/>
          <a:stretch/>
        </p:blipFill>
        <p:spPr bwMode="auto">
          <a:xfrm>
            <a:off x="5625104" y="2018938"/>
            <a:ext cx="3200400" cy="169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8BFCD8-A9C9-4F1F-81BD-FB8427970635}"/>
              </a:ext>
            </a:extLst>
          </p:cNvPr>
          <p:cNvGrpSpPr/>
          <p:nvPr/>
        </p:nvGrpSpPr>
        <p:grpSpPr>
          <a:xfrm>
            <a:off x="1052046" y="2018939"/>
            <a:ext cx="3200400" cy="1698165"/>
            <a:chOff x="1052046" y="2151940"/>
            <a:chExt cx="3200400" cy="169816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FAC6F57-C292-4EBF-8213-C89CDBE73D3C}"/>
                </a:ext>
              </a:extLst>
            </p:cNvPr>
            <p:cNvSpPr/>
            <p:nvPr/>
          </p:nvSpPr>
          <p:spPr bwMode="auto">
            <a:xfrm>
              <a:off x="1052046" y="2151940"/>
              <a:ext cx="3200400" cy="1698165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93AA1F-7C0D-4E6E-811A-AEFD1666B06E}"/>
                </a:ext>
              </a:extLst>
            </p:cNvPr>
            <p:cNvSpPr txBox="1"/>
            <p:nvPr/>
          </p:nvSpPr>
          <p:spPr>
            <a:xfrm>
              <a:off x="1052046" y="2665564"/>
              <a:ext cx="3200399" cy="646321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>
              <a:defPPr>
                <a:defRPr lang="en-US"/>
              </a:defPPr>
              <a:lvl1pPr algn="ctr">
                <a:defRPr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5K Jobs created</a:t>
              </a:r>
            </a:p>
            <a:p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39+ Companies in Valley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6BCEDE-895C-4A28-B61E-1AE74FADDEFF}"/>
              </a:ext>
            </a:extLst>
          </p:cNvPr>
          <p:cNvGrpSpPr/>
          <p:nvPr/>
        </p:nvGrpSpPr>
        <p:grpSpPr>
          <a:xfrm>
            <a:off x="5625104" y="2019186"/>
            <a:ext cx="3207328" cy="1698165"/>
            <a:chOff x="5654003" y="2151939"/>
            <a:chExt cx="3207328" cy="16981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84F88C-87D1-4698-9C78-0D8A5707BAD2}"/>
                </a:ext>
              </a:extLst>
            </p:cNvPr>
            <p:cNvSpPr/>
            <p:nvPr/>
          </p:nvSpPr>
          <p:spPr bwMode="auto">
            <a:xfrm>
              <a:off x="5654003" y="2151939"/>
              <a:ext cx="3200400" cy="1698165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B31095-6FE8-43BD-B39F-AF56E93E96A0}"/>
                </a:ext>
              </a:extLst>
            </p:cNvPr>
            <p:cNvSpPr txBox="1"/>
            <p:nvPr/>
          </p:nvSpPr>
          <p:spPr>
            <a:xfrm>
              <a:off x="5660932" y="2677862"/>
              <a:ext cx="3200399" cy="646321"/>
            </a:xfrm>
            <a:prstGeom prst="rect">
              <a:avLst/>
            </a:prstGeom>
            <a:noFill/>
          </p:spPr>
          <p:txBody>
            <a:bodyPr wrap="square" lIns="91429" tIns="45715" rIns="91429" bIns="45715" rtlCol="0">
              <a:spAutoFit/>
            </a:bodyPr>
            <a:lstStyle>
              <a:defPPr>
                <a:defRPr lang="en-US"/>
              </a:defPPr>
              <a:lvl1pPr algn="ctr">
                <a:defRPr sz="28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defRPr>
              </a:lvl1pPr>
            </a:lstStyle>
            <a:p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12K Jobs created</a:t>
              </a:r>
            </a:p>
            <a:p>
              <a:r>
                <a:rPr lang="en-US" sz="1800" b="1" dirty="0">
                  <a:solidFill>
                    <a:schemeClr val="tx2"/>
                  </a:solidFill>
                  <a:latin typeface="+mn-lt"/>
                </a:rPr>
                <a:t>150+ Companies at Navy Yard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9137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2D2E9CC-E7A0-4DCB-8B08-75E08637C0DE}"/>
              </a:ext>
            </a:extLst>
          </p:cNvPr>
          <p:cNvSpPr/>
          <p:nvPr/>
        </p:nvSpPr>
        <p:spPr>
          <a:xfrm>
            <a:off x="701749" y="1906861"/>
            <a:ext cx="4338084" cy="234510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txBody>
          <a:bodyPr vert="horz" lIns="100584" tIns="50292" rIns="100584" bIns="50292" rtlCol="0" anchor="ctr"/>
          <a:lstStyle/>
          <a:p>
            <a:pPr algn="ctr"/>
            <a:endParaRPr 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Tw Cen MT" panose="020B0602020104020603" pitchFamily="34" charset="0"/>
            </a:endParaRP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xfrm>
            <a:off x="565150" y="538163"/>
            <a:ext cx="8915400" cy="95726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Opportunity Sites with Future Development Potential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334DA7-BFE8-42D0-A854-CE38FD78B48A}"/>
              </a:ext>
            </a:extLst>
          </p:cNvPr>
          <p:cNvGrpSpPr/>
          <p:nvPr/>
        </p:nvGrpSpPr>
        <p:grpSpPr>
          <a:xfrm>
            <a:off x="830207" y="2042769"/>
            <a:ext cx="1884468" cy="2027378"/>
            <a:chOff x="1032351" y="2330687"/>
            <a:chExt cx="1978051" cy="203649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59BF-7AA7-4AE2-A76A-E251B64DD9C0}"/>
                </a:ext>
              </a:extLst>
            </p:cNvPr>
            <p:cNvSpPr/>
            <p:nvPr/>
          </p:nvSpPr>
          <p:spPr bwMode="auto">
            <a:xfrm>
              <a:off x="1032352" y="2330687"/>
              <a:ext cx="1978050" cy="586503"/>
            </a:xfrm>
            <a:prstGeom prst="rect">
              <a:avLst/>
            </a:prstGeom>
            <a:solidFill>
              <a:schemeClr val="tx2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Vacancy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D414AC-AAE8-458E-ACFA-19A868E7B5A5}"/>
                </a:ext>
              </a:extLst>
            </p:cNvPr>
            <p:cNvSpPr/>
            <p:nvPr/>
          </p:nvSpPr>
          <p:spPr bwMode="auto">
            <a:xfrm>
              <a:off x="1032353" y="3053135"/>
              <a:ext cx="1978049" cy="587584"/>
            </a:xfrm>
            <a:prstGeom prst="rect">
              <a:avLst/>
            </a:prstGeom>
            <a:solidFill>
              <a:schemeClr val="tx2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Public Ownership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B99F719-1A34-4537-9442-A7FE864BCD1B}"/>
                </a:ext>
              </a:extLst>
            </p:cNvPr>
            <p:cNvSpPr/>
            <p:nvPr/>
          </p:nvSpPr>
          <p:spPr bwMode="auto">
            <a:xfrm>
              <a:off x="1032351" y="3776663"/>
              <a:ext cx="1978051" cy="590516"/>
            </a:xfrm>
            <a:prstGeom prst="rect">
              <a:avLst/>
            </a:prstGeom>
            <a:solidFill>
              <a:schemeClr val="tx2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Site Size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9613C03-49C1-4C51-87E7-74F23DD02125}"/>
              </a:ext>
            </a:extLst>
          </p:cNvPr>
          <p:cNvGrpSpPr/>
          <p:nvPr/>
        </p:nvGrpSpPr>
        <p:grpSpPr>
          <a:xfrm>
            <a:off x="3034401" y="2012098"/>
            <a:ext cx="1884468" cy="2084726"/>
            <a:chOff x="5049157" y="4713582"/>
            <a:chExt cx="2171042" cy="212397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6EB9D9-465B-4798-BAA0-E2D566483744}"/>
                </a:ext>
              </a:extLst>
            </p:cNvPr>
            <p:cNvSpPr/>
            <p:nvPr/>
          </p:nvSpPr>
          <p:spPr bwMode="auto">
            <a:xfrm>
              <a:off x="5049157" y="4713582"/>
              <a:ext cx="2171042" cy="621792"/>
            </a:xfrm>
            <a:prstGeom prst="rect">
              <a:avLst/>
            </a:prstGeom>
            <a:solidFill>
              <a:schemeClr val="tx2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Flood Risk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DD9F385-43F9-47D3-9B35-02C51D37EB12}"/>
                </a:ext>
              </a:extLst>
            </p:cNvPr>
            <p:cNvSpPr/>
            <p:nvPr/>
          </p:nvSpPr>
          <p:spPr bwMode="auto">
            <a:xfrm>
              <a:off x="5049157" y="5483157"/>
              <a:ext cx="2171042" cy="621792"/>
            </a:xfrm>
            <a:prstGeom prst="rect">
              <a:avLst/>
            </a:prstGeom>
            <a:solidFill>
              <a:schemeClr val="tx2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Environmental Risk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424027-C3BD-401B-B380-F509D367B356}"/>
                </a:ext>
              </a:extLst>
            </p:cNvPr>
            <p:cNvSpPr/>
            <p:nvPr/>
          </p:nvSpPr>
          <p:spPr bwMode="auto">
            <a:xfrm>
              <a:off x="5049157" y="6215765"/>
              <a:ext cx="2171042" cy="621792"/>
            </a:xfrm>
            <a:prstGeom prst="rect">
              <a:avLst/>
            </a:prstGeom>
            <a:solidFill>
              <a:schemeClr val="tx2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</a:rPr>
                <a:t>Access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5267D53-D7C4-4090-BD94-F0726D9C53BB}"/>
              </a:ext>
            </a:extLst>
          </p:cNvPr>
          <p:cNvSpPr txBox="1"/>
          <p:nvPr/>
        </p:nvSpPr>
        <p:spPr>
          <a:xfrm>
            <a:off x="1362709" y="1506762"/>
            <a:ext cx="2799473" cy="40009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Opportunity Site Criteria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F442A540-DCB0-41B0-9E73-83B73B61ABF9}"/>
              </a:ext>
            </a:extLst>
          </p:cNvPr>
          <p:cNvSpPr/>
          <p:nvPr/>
        </p:nvSpPr>
        <p:spPr bwMode="auto">
          <a:xfrm>
            <a:off x="2618982" y="4331639"/>
            <a:ext cx="554153" cy="467833"/>
          </a:xfrm>
          <a:prstGeom prst="downArrow">
            <a:avLst/>
          </a:prstGeom>
          <a:solidFill>
            <a:schemeClr val="tx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C03416-D393-474C-B85C-56E6A9987021}"/>
              </a:ext>
            </a:extLst>
          </p:cNvPr>
          <p:cNvSpPr txBox="1"/>
          <p:nvPr/>
        </p:nvSpPr>
        <p:spPr>
          <a:xfrm>
            <a:off x="581567" y="5432814"/>
            <a:ext cx="17922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+mj-lt"/>
              </a:rPr>
              <a:t>14</a:t>
            </a:r>
          </a:p>
          <a:p>
            <a:pPr algn="ctr"/>
            <a:r>
              <a:rPr lang="en-US" sz="1800" dirty="0">
                <a:latin typeface="+mj-lt"/>
              </a:rPr>
              <a:t>Opportunity Sites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A31AD8-AB5C-45AF-8B90-921EC906640B}"/>
              </a:ext>
            </a:extLst>
          </p:cNvPr>
          <p:cNvSpPr txBox="1"/>
          <p:nvPr/>
        </p:nvSpPr>
        <p:spPr>
          <a:xfrm>
            <a:off x="3362339" y="4517013"/>
            <a:ext cx="19032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560 Acres</a:t>
            </a:r>
          </a:p>
          <a:p>
            <a:r>
              <a:rPr lang="en-US" sz="1800" dirty="0">
                <a:latin typeface="+mj-lt"/>
              </a:rPr>
              <a:t>Total site area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3B0F0D-B690-49CE-9EE0-EAC7367DB710}"/>
              </a:ext>
            </a:extLst>
          </p:cNvPr>
          <p:cNvSpPr txBox="1"/>
          <p:nvPr/>
        </p:nvSpPr>
        <p:spPr>
          <a:xfrm>
            <a:off x="3362339" y="5432814"/>
            <a:ext cx="21725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~100 Acres</a:t>
            </a:r>
          </a:p>
          <a:p>
            <a:r>
              <a:rPr lang="en-US" sz="1800" dirty="0">
                <a:latin typeface="+mj-lt"/>
              </a:rPr>
              <a:t>Publicly owned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138F38-6A76-4E1A-B547-111E54350174}"/>
              </a:ext>
            </a:extLst>
          </p:cNvPr>
          <p:cNvSpPr txBox="1"/>
          <p:nvPr/>
        </p:nvSpPr>
        <p:spPr>
          <a:xfrm>
            <a:off x="3362339" y="6294588"/>
            <a:ext cx="16900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~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90%</a:t>
            </a:r>
          </a:p>
          <a:p>
            <a:r>
              <a:rPr lang="en-US" sz="1800" dirty="0">
                <a:latin typeface="+mj-lt"/>
              </a:rPr>
              <a:t>Currently vacant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959642-B82F-40AA-BACA-D8D400F0F6A7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 bwMode="auto">
          <a:xfrm flipV="1">
            <a:off x="2373854" y="4947900"/>
            <a:ext cx="988485" cy="91580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F15434-7BC4-4316-9FA3-8BD1CF85C16B}"/>
              </a:ext>
            </a:extLst>
          </p:cNvPr>
          <p:cNvCxnSpPr>
            <a:stCxn id="20" idx="3"/>
          </p:cNvCxnSpPr>
          <p:nvPr/>
        </p:nvCxnSpPr>
        <p:spPr bwMode="auto">
          <a:xfrm>
            <a:off x="2373854" y="5863701"/>
            <a:ext cx="92847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80A24A-E679-4E94-B66E-753B632A158D}"/>
              </a:ext>
            </a:extLst>
          </p:cNvPr>
          <p:cNvCxnSpPr>
            <a:stCxn id="20" idx="3"/>
            <a:endCxn id="23" idx="1"/>
          </p:cNvCxnSpPr>
          <p:nvPr/>
        </p:nvCxnSpPr>
        <p:spPr bwMode="auto">
          <a:xfrm>
            <a:off x="2373854" y="5863701"/>
            <a:ext cx="988485" cy="86177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C87A91C-B67A-4B15-AA39-CA85F67D7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17" y="1584103"/>
            <a:ext cx="4172297" cy="55630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34F3361-14FB-48E0-A814-A9C210BCFF09}"/>
              </a:ext>
            </a:extLst>
          </p:cNvPr>
          <p:cNvSpPr txBox="1"/>
          <p:nvPr/>
        </p:nvSpPr>
        <p:spPr>
          <a:xfrm>
            <a:off x="7876170" y="6294588"/>
            <a:ext cx="21822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Sites Outside Floodplain </a:t>
            </a:r>
          </a:p>
          <a:p>
            <a:endParaRPr lang="en-US" sz="1400" dirty="0"/>
          </a:p>
          <a:p>
            <a:r>
              <a:rPr lang="en-US" sz="1400" dirty="0"/>
              <a:t>Sites in Floodplain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A5E8FF-E195-4E3B-A0DE-D804FB71C0BE}"/>
              </a:ext>
            </a:extLst>
          </p:cNvPr>
          <p:cNvSpPr/>
          <p:nvPr/>
        </p:nvSpPr>
        <p:spPr bwMode="auto">
          <a:xfrm>
            <a:off x="7646065" y="6406754"/>
            <a:ext cx="295312" cy="92507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061E582-E50D-4BD3-A029-5E14D76D29BF}"/>
              </a:ext>
            </a:extLst>
          </p:cNvPr>
          <p:cNvSpPr/>
          <p:nvPr/>
        </p:nvSpPr>
        <p:spPr bwMode="auto">
          <a:xfrm>
            <a:off x="7646065" y="6833199"/>
            <a:ext cx="295312" cy="92507"/>
          </a:xfrm>
          <a:prstGeom prst="rect">
            <a:avLst/>
          </a:prstGeom>
          <a:solidFill>
            <a:srgbClr val="FE97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3717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 bwMode="auto">
          <a:xfrm>
            <a:off x="3614738" y="6367463"/>
            <a:ext cx="152400" cy="147637"/>
          </a:xfrm>
          <a:custGeom>
            <a:avLst/>
            <a:gdLst>
              <a:gd name="connsiteX0" fmla="*/ 92868 w 152400"/>
              <a:gd name="connsiteY0" fmla="*/ 0 h 147637"/>
              <a:gd name="connsiteX1" fmla="*/ 26193 w 152400"/>
              <a:gd name="connsiteY1" fmla="*/ 14287 h 147637"/>
              <a:gd name="connsiteX2" fmla="*/ 7143 w 152400"/>
              <a:gd name="connsiteY2" fmla="*/ 30956 h 147637"/>
              <a:gd name="connsiteX3" fmla="*/ 0 w 152400"/>
              <a:gd name="connsiteY3" fmla="*/ 66675 h 147637"/>
              <a:gd name="connsiteX4" fmla="*/ 0 w 152400"/>
              <a:gd name="connsiteY4" fmla="*/ 102393 h 147637"/>
              <a:gd name="connsiteX5" fmla="*/ 7143 w 152400"/>
              <a:gd name="connsiteY5" fmla="*/ 135731 h 147637"/>
              <a:gd name="connsiteX6" fmla="*/ 50006 w 152400"/>
              <a:gd name="connsiteY6" fmla="*/ 147637 h 147637"/>
              <a:gd name="connsiteX7" fmla="*/ 114300 w 152400"/>
              <a:gd name="connsiteY7" fmla="*/ 126206 h 147637"/>
              <a:gd name="connsiteX8" fmla="*/ 145256 w 152400"/>
              <a:gd name="connsiteY8" fmla="*/ 104775 h 147637"/>
              <a:gd name="connsiteX9" fmla="*/ 152400 w 152400"/>
              <a:gd name="connsiteY9" fmla="*/ 57150 h 147637"/>
              <a:gd name="connsiteX10" fmla="*/ 138112 w 152400"/>
              <a:gd name="connsiteY10" fmla="*/ 23812 h 147637"/>
              <a:gd name="connsiteX11" fmla="*/ 92868 w 152400"/>
              <a:gd name="connsiteY11" fmla="*/ 0 h 1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400" h="147637">
                <a:moveTo>
                  <a:pt x="92868" y="0"/>
                </a:moveTo>
                <a:lnTo>
                  <a:pt x="26193" y="14287"/>
                </a:lnTo>
                <a:lnTo>
                  <a:pt x="7143" y="30956"/>
                </a:lnTo>
                <a:lnTo>
                  <a:pt x="0" y="66675"/>
                </a:lnTo>
                <a:lnTo>
                  <a:pt x="0" y="102393"/>
                </a:lnTo>
                <a:lnTo>
                  <a:pt x="7143" y="135731"/>
                </a:lnTo>
                <a:lnTo>
                  <a:pt x="50006" y="147637"/>
                </a:lnTo>
                <a:lnTo>
                  <a:pt x="114300" y="126206"/>
                </a:lnTo>
                <a:lnTo>
                  <a:pt x="145256" y="104775"/>
                </a:lnTo>
                <a:lnTo>
                  <a:pt x="152400" y="57150"/>
                </a:lnTo>
                <a:lnTo>
                  <a:pt x="138112" y="23812"/>
                </a:lnTo>
                <a:lnTo>
                  <a:pt x="92868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 rot="2791213">
            <a:off x="3449873" y="6513277"/>
            <a:ext cx="147658" cy="14143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/>
          </a:p>
        </p:txBody>
      </p:sp>
      <p:sp>
        <p:nvSpPr>
          <p:cNvPr id="15" name="Freeform 14"/>
          <p:cNvSpPr/>
          <p:nvPr/>
        </p:nvSpPr>
        <p:spPr bwMode="auto">
          <a:xfrm>
            <a:off x="7866043" y="734458"/>
            <a:ext cx="1072309" cy="1167788"/>
          </a:xfrm>
          <a:custGeom>
            <a:avLst/>
            <a:gdLst>
              <a:gd name="connsiteX0" fmla="*/ 0 w 1072309"/>
              <a:gd name="connsiteY0" fmla="*/ 1156771 h 1167788"/>
              <a:gd name="connsiteX1" fmla="*/ 0 w 1072309"/>
              <a:gd name="connsiteY1" fmla="*/ 1064964 h 1167788"/>
              <a:gd name="connsiteX2" fmla="*/ 260733 w 1072309"/>
              <a:gd name="connsiteY2" fmla="*/ 815248 h 1167788"/>
              <a:gd name="connsiteX3" fmla="*/ 392935 w 1072309"/>
              <a:gd name="connsiteY3" fmla="*/ 962140 h 1167788"/>
              <a:gd name="connsiteX4" fmla="*/ 694063 w 1072309"/>
              <a:gd name="connsiteY4" fmla="*/ 653667 h 1167788"/>
              <a:gd name="connsiteX5" fmla="*/ 664685 w 1072309"/>
              <a:gd name="connsiteY5" fmla="*/ 616944 h 1167788"/>
              <a:gd name="connsiteX6" fmla="*/ 811576 w 1072309"/>
              <a:gd name="connsiteY6" fmla="*/ 473725 h 1167788"/>
              <a:gd name="connsiteX7" fmla="*/ 466381 w 1072309"/>
              <a:gd name="connsiteY7" fmla="*/ 135875 h 1167788"/>
              <a:gd name="connsiteX8" fmla="*/ 605928 w 1072309"/>
              <a:gd name="connsiteY8" fmla="*/ 0 h 1167788"/>
              <a:gd name="connsiteX9" fmla="*/ 708752 w 1072309"/>
              <a:gd name="connsiteY9" fmla="*/ 84462 h 1167788"/>
              <a:gd name="connsiteX10" fmla="*/ 807904 w 1072309"/>
              <a:gd name="connsiteY10" fmla="*/ 253388 h 1167788"/>
              <a:gd name="connsiteX11" fmla="*/ 1072309 w 1072309"/>
              <a:gd name="connsiteY11" fmla="*/ 719769 h 1167788"/>
              <a:gd name="connsiteX12" fmla="*/ 954796 w 1072309"/>
              <a:gd name="connsiteY12" fmla="*/ 837282 h 1167788"/>
              <a:gd name="connsiteX13" fmla="*/ 829938 w 1072309"/>
              <a:gd name="connsiteY13" fmla="*/ 705079 h 1167788"/>
              <a:gd name="connsiteX14" fmla="*/ 470053 w 1072309"/>
              <a:gd name="connsiteY14" fmla="*/ 1046602 h 1167788"/>
              <a:gd name="connsiteX15" fmla="*/ 514121 w 1072309"/>
              <a:gd name="connsiteY15" fmla="*/ 1086997 h 1167788"/>
              <a:gd name="connsiteX16" fmla="*/ 422314 w 1072309"/>
              <a:gd name="connsiteY16" fmla="*/ 1167788 h 1167788"/>
              <a:gd name="connsiteX17" fmla="*/ 0 w 1072309"/>
              <a:gd name="connsiteY17" fmla="*/ 1156771 h 116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72309" h="1167788">
                <a:moveTo>
                  <a:pt x="0" y="1156771"/>
                </a:moveTo>
                <a:lnTo>
                  <a:pt x="0" y="1064964"/>
                </a:lnTo>
                <a:lnTo>
                  <a:pt x="260733" y="815248"/>
                </a:lnTo>
                <a:lnTo>
                  <a:pt x="392935" y="962140"/>
                </a:lnTo>
                <a:lnTo>
                  <a:pt x="694063" y="653667"/>
                </a:lnTo>
                <a:lnTo>
                  <a:pt x="664685" y="616944"/>
                </a:lnTo>
                <a:lnTo>
                  <a:pt x="811576" y="473725"/>
                </a:lnTo>
                <a:lnTo>
                  <a:pt x="466381" y="135875"/>
                </a:lnTo>
                <a:lnTo>
                  <a:pt x="605928" y="0"/>
                </a:lnTo>
                <a:lnTo>
                  <a:pt x="708752" y="84462"/>
                </a:lnTo>
                <a:lnTo>
                  <a:pt x="807904" y="253388"/>
                </a:lnTo>
                <a:lnTo>
                  <a:pt x="1072309" y="719769"/>
                </a:lnTo>
                <a:lnTo>
                  <a:pt x="954796" y="837282"/>
                </a:lnTo>
                <a:lnTo>
                  <a:pt x="829938" y="705079"/>
                </a:lnTo>
                <a:lnTo>
                  <a:pt x="470053" y="1046602"/>
                </a:lnTo>
                <a:lnTo>
                  <a:pt x="514121" y="1086997"/>
                </a:lnTo>
                <a:lnTo>
                  <a:pt x="422314" y="1167788"/>
                </a:lnTo>
                <a:lnTo>
                  <a:pt x="0" y="1156771"/>
                </a:lnTo>
                <a:close/>
              </a:path>
            </a:pathLst>
          </a:cu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7623672" y="2298853"/>
            <a:ext cx="286439" cy="260733"/>
          </a:xfrm>
          <a:custGeom>
            <a:avLst/>
            <a:gdLst>
              <a:gd name="connsiteX0" fmla="*/ 0 w 286439"/>
              <a:gd name="connsiteY0" fmla="*/ 260733 h 260733"/>
              <a:gd name="connsiteX1" fmla="*/ 7345 w 286439"/>
              <a:gd name="connsiteY1" fmla="*/ 128530 h 260733"/>
              <a:gd name="connsiteX2" fmla="*/ 143220 w 286439"/>
              <a:gd name="connsiteY2" fmla="*/ 73446 h 260733"/>
              <a:gd name="connsiteX3" fmla="*/ 165253 w 286439"/>
              <a:gd name="connsiteY3" fmla="*/ 11017 h 260733"/>
              <a:gd name="connsiteX4" fmla="*/ 190959 w 286439"/>
              <a:gd name="connsiteY4" fmla="*/ 0 h 260733"/>
              <a:gd name="connsiteX5" fmla="*/ 286439 w 286439"/>
              <a:gd name="connsiteY5" fmla="*/ 117513 h 260733"/>
              <a:gd name="connsiteX6" fmla="*/ 161581 w 286439"/>
              <a:gd name="connsiteY6" fmla="*/ 212993 h 260733"/>
              <a:gd name="connsiteX7" fmla="*/ 0 w 286439"/>
              <a:gd name="connsiteY7" fmla="*/ 260733 h 26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439" h="260733">
                <a:moveTo>
                  <a:pt x="0" y="260733"/>
                </a:moveTo>
                <a:lnTo>
                  <a:pt x="7345" y="128530"/>
                </a:lnTo>
                <a:lnTo>
                  <a:pt x="143220" y="73446"/>
                </a:lnTo>
                <a:lnTo>
                  <a:pt x="165253" y="11017"/>
                </a:lnTo>
                <a:lnTo>
                  <a:pt x="190959" y="0"/>
                </a:lnTo>
                <a:lnTo>
                  <a:pt x="286439" y="117513"/>
                </a:lnTo>
                <a:lnTo>
                  <a:pt x="161581" y="212993"/>
                </a:lnTo>
                <a:lnTo>
                  <a:pt x="0" y="260733"/>
                </a:lnTo>
                <a:close/>
              </a:path>
            </a:pathLst>
          </a:cu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868776" y="2854036"/>
            <a:ext cx="686570" cy="1607128"/>
          </a:xfrm>
          <a:custGeom>
            <a:avLst/>
            <a:gdLst>
              <a:gd name="connsiteX0" fmla="*/ 0 w 769697"/>
              <a:gd name="connsiteY0" fmla="*/ 0 h 1607128"/>
              <a:gd name="connsiteX1" fmla="*/ 0 w 769697"/>
              <a:gd name="connsiteY1" fmla="*/ 1400849 h 1607128"/>
              <a:gd name="connsiteX2" fmla="*/ 67733 w 769697"/>
              <a:gd name="connsiteY2" fmla="*/ 1607128 h 1607128"/>
              <a:gd name="connsiteX3" fmla="*/ 190885 w 769697"/>
              <a:gd name="connsiteY3" fmla="*/ 1391612 h 1607128"/>
              <a:gd name="connsiteX4" fmla="*/ 449503 w 769697"/>
              <a:gd name="connsiteY4" fmla="*/ 621916 h 1607128"/>
              <a:gd name="connsiteX5" fmla="*/ 569576 w 769697"/>
              <a:gd name="connsiteY5" fmla="*/ 523394 h 1607128"/>
              <a:gd name="connsiteX6" fmla="*/ 769697 w 769697"/>
              <a:gd name="connsiteY6" fmla="*/ 147782 h 1607128"/>
              <a:gd name="connsiteX7" fmla="*/ 560339 w 769697"/>
              <a:gd name="connsiteY7" fmla="*/ 218594 h 1607128"/>
              <a:gd name="connsiteX8" fmla="*/ 350982 w 769697"/>
              <a:gd name="connsiteY8" fmla="*/ 221673 h 1607128"/>
              <a:gd name="connsiteX9" fmla="*/ 163176 w 769697"/>
              <a:gd name="connsiteY9" fmla="*/ 138546 h 1607128"/>
              <a:gd name="connsiteX10" fmla="*/ 0 w 769697"/>
              <a:gd name="connsiteY10" fmla="*/ 0 h 1607128"/>
              <a:gd name="connsiteX0" fmla="*/ 0 w 769697"/>
              <a:gd name="connsiteY0" fmla="*/ 0 h 1607128"/>
              <a:gd name="connsiteX1" fmla="*/ 0 w 769697"/>
              <a:gd name="connsiteY1" fmla="*/ 1400849 h 1607128"/>
              <a:gd name="connsiteX2" fmla="*/ 67733 w 769697"/>
              <a:gd name="connsiteY2" fmla="*/ 1607128 h 1607128"/>
              <a:gd name="connsiteX3" fmla="*/ 190885 w 769697"/>
              <a:gd name="connsiteY3" fmla="*/ 1391612 h 1607128"/>
              <a:gd name="connsiteX4" fmla="*/ 569576 w 769697"/>
              <a:gd name="connsiteY4" fmla="*/ 523394 h 1607128"/>
              <a:gd name="connsiteX5" fmla="*/ 769697 w 769697"/>
              <a:gd name="connsiteY5" fmla="*/ 147782 h 1607128"/>
              <a:gd name="connsiteX6" fmla="*/ 560339 w 769697"/>
              <a:gd name="connsiteY6" fmla="*/ 218594 h 1607128"/>
              <a:gd name="connsiteX7" fmla="*/ 350982 w 769697"/>
              <a:gd name="connsiteY7" fmla="*/ 221673 h 1607128"/>
              <a:gd name="connsiteX8" fmla="*/ 163176 w 769697"/>
              <a:gd name="connsiteY8" fmla="*/ 138546 h 1607128"/>
              <a:gd name="connsiteX9" fmla="*/ 0 w 769697"/>
              <a:gd name="connsiteY9" fmla="*/ 0 h 1607128"/>
              <a:gd name="connsiteX0" fmla="*/ 0 w 769697"/>
              <a:gd name="connsiteY0" fmla="*/ 0 h 1607128"/>
              <a:gd name="connsiteX1" fmla="*/ 0 w 769697"/>
              <a:gd name="connsiteY1" fmla="*/ 1400849 h 1607128"/>
              <a:gd name="connsiteX2" fmla="*/ 67733 w 769697"/>
              <a:gd name="connsiteY2" fmla="*/ 1607128 h 1607128"/>
              <a:gd name="connsiteX3" fmla="*/ 190885 w 769697"/>
              <a:gd name="connsiteY3" fmla="*/ 1391612 h 1607128"/>
              <a:gd name="connsiteX4" fmla="*/ 563419 w 769697"/>
              <a:gd name="connsiteY4" fmla="*/ 563418 h 1607128"/>
              <a:gd name="connsiteX5" fmla="*/ 769697 w 769697"/>
              <a:gd name="connsiteY5" fmla="*/ 147782 h 1607128"/>
              <a:gd name="connsiteX6" fmla="*/ 560339 w 769697"/>
              <a:gd name="connsiteY6" fmla="*/ 218594 h 1607128"/>
              <a:gd name="connsiteX7" fmla="*/ 350982 w 769697"/>
              <a:gd name="connsiteY7" fmla="*/ 221673 h 1607128"/>
              <a:gd name="connsiteX8" fmla="*/ 163176 w 769697"/>
              <a:gd name="connsiteY8" fmla="*/ 138546 h 1607128"/>
              <a:gd name="connsiteX9" fmla="*/ 0 w 769697"/>
              <a:gd name="connsiteY9" fmla="*/ 0 h 1607128"/>
              <a:gd name="connsiteX0" fmla="*/ 0 w 769697"/>
              <a:gd name="connsiteY0" fmla="*/ 0 h 1607128"/>
              <a:gd name="connsiteX1" fmla="*/ 0 w 769697"/>
              <a:gd name="connsiteY1" fmla="*/ 1400849 h 1607128"/>
              <a:gd name="connsiteX2" fmla="*/ 67733 w 769697"/>
              <a:gd name="connsiteY2" fmla="*/ 1607128 h 1607128"/>
              <a:gd name="connsiteX3" fmla="*/ 190885 w 769697"/>
              <a:gd name="connsiteY3" fmla="*/ 1391612 h 1607128"/>
              <a:gd name="connsiteX4" fmla="*/ 769697 w 769697"/>
              <a:gd name="connsiteY4" fmla="*/ 147782 h 1607128"/>
              <a:gd name="connsiteX5" fmla="*/ 560339 w 769697"/>
              <a:gd name="connsiteY5" fmla="*/ 218594 h 1607128"/>
              <a:gd name="connsiteX6" fmla="*/ 350982 w 769697"/>
              <a:gd name="connsiteY6" fmla="*/ 221673 h 1607128"/>
              <a:gd name="connsiteX7" fmla="*/ 163176 w 769697"/>
              <a:gd name="connsiteY7" fmla="*/ 138546 h 1607128"/>
              <a:gd name="connsiteX8" fmla="*/ 0 w 769697"/>
              <a:gd name="connsiteY8" fmla="*/ 0 h 1607128"/>
              <a:gd name="connsiteX0" fmla="*/ 0 w 686570"/>
              <a:gd name="connsiteY0" fmla="*/ 0 h 1607128"/>
              <a:gd name="connsiteX1" fmla="*/ 0 w 686570"/>
              <a:gd name="connsiteY1" fmla="*/ 1400849 h 1607128"/>
              <a:gd name="connsiteX2" fmla="*/ 67733 w 686570"/>
              <a:gd name="connsiteY2" fmla="*/ 1607128 h 1607128"/>
              <a:gd name="connsiteX3" fmla="*/ 190885 w 686570"/>
              <a:gd name="connsiteY3" fmla="*/ 1391612 h 1607128"/>
              <a:gd name="connsiteX4" fmla="*/ 686570 w 686570"/>
              <a:gd name="connsiteY4" fmla="*/ 172412 h 1607128"/>
              <a:gd name="connsiteX5" fmla="*/ 560339 w 686570"/>
              <a:gd name="connsiteY5" fmla="*/ 218594 h 1607128"/>
              <a:gd name="connsiteX6" fmla="*/ 350982 w 686570"/>
              <a:gd name="connsiteY6" fmla="*/ 221673 h 1607128"/>
              <a:gd name="connsiteX7" fmla="*/ 163176 w 686570"/>
              <a:gd name="connsiteY7" fmla="*/ 138546 h 1607128"/>
              <a:gd name="connsiteX8" fmla="*/ 0 w 686570"/>
              <a:gd name="connsiteY8" fmla="*/ 0 h 1607128"/>
              <a:gd name="connsiteX0" fmla="*/ 0 w 686570"/>
              <a:gd name="connsiteY0" fmla="*/ 0 h 1607128"/>
              <a:gd name="connsiteX1" fmla="*/ 0 w 686570"/>
              <a:gd name="connsiteY1" fmla="*/ 1400849 h 1607128"/>
              <a:gd name="connsiteX2" fmla="*/ 67733 w 686570"/>
              <a:gd name="connsiteY2" fmla="*/ 1607128 h 1607128"/>
              <a:gd name="connsiteX3" fmla="*/ 274012 w 686570"/>
              <a:gd name="connsiteY3" fmla="*/ 1314642 h 1607128"/>
              <a:gd name="connsiteX4" fmla="*/ 686570 w 686570"/>
              <a:gd name="connsiteY4" fmla="*/ 172412 h 1607128"/>
              <a:gd name="connsiteX5" fmla="*/ 560339 w 686570"/>
              <a:gd name="connsiteY5" fmla="*/ 218594 h 1607128"/>
              <a:gd name="connsiteX6" fmla="*/ 350982 w 686570"/>
              <a:gd name="connsiteY6" fmla="*/ 221673 h 1607128"/>
              <a:gd name="connsiteX7" fmla="*/ 163176 w 686570"/>
              <a:gd name="connsiteY7" fmla="*/ 138546 h 1607128"/>
              <a:gd name="connsiteX8" fmla="*/ 0 w 686570"/>
              <a:gd name="connsiteY8" fmla="*/ 0 h 16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570" h="1607128">
                <a:moveTo>
                  <a:pt x="0" y="0"/>
                </a:moveTo>
                <a:lnTo>
                  <a:pt x="0" y="1400849"/>
                </a:lnTo>
                <a:lnTo>
                  <a:pt x="67733" y="1607128"/>
                </a:lnTo>
                <a:lnTo>
                  <a:pt x="274012" y="1314642"/>
                </a:lnTo>
                <a:lnTo>
                  <a:pt x="686570" y="172412"/>
                </a:lnTo>
                <a:lnTo>
                  <a:pt x="560339" y="218594"/>
                </a:lnTo>
                <a:lnTo>
                  <a:pt x="350982" y="221673"/>
                </a:lnTo>
                <a:lnTo>
                  <a:pt x="163176" y="138546"/>
                </a:lnTo>
                <a:lnTo>
                  <a:pt x="0" y="0"/>
                </a:lnTo>
                <a:close/>
              </a:path>
            </a:pathLst>
          </a:cu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368036-941C-44E9-83EE-B060DFE9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Segmenting a Large Corridor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76232-94E8-4460-9E1E-598A5CC35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5" t="11601" r="11307" b="7519"/>
          <a:stretch/>
        </p:blipFill>
        <p:spPr>
          <a:xfrm>
            <a:off x="603377" y="1564292"/>
            <a:ext cx="2368992" cy="55820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7311" y="3620882"/>
            <a:ext cx="2465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4,600 acres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7 square miles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43B86-3E0D-4B80-A930-D2FF5923CF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5" t="839" r="15128" b="-839"/>
          <a:stretch/>
        </p:blipFill>
        <p:spPr>
          <a:xfrm>
            <a:off x="3027506" y="1566369"/>
            <a:ext cx="6394443" cy="558207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0CFFFAF-5A9E-4346-8F5C-8FA600A24F03}"/>
              </a:ext>
            </a:extLst>
          </p:cNvPr>
          <p:cNvSpPr txBox="1"/>
          <p:nvPr/>
        </p:nvSpPr>
        <p:spPr>
          <a:xfrm>
            <a:off x="2989258" y="2928303"/>
            <a:ext cx="1968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North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0B3A43-6360-4C6D-AE2F-6A8F229AA0D9}"/>
              </a:ext>
            </a:extLst>
          </p:cNvPr>
          <p:cNvSpPr txBox="1"/>
          <p:nvPr/>
        </p:nvSpPr>
        <p:spPr>
          <a:xfrm>
            <a:off x="2998435" y="4793183"/>
            <a:ext cx="1968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Central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A0F2A5-9D4B-417B-915B-289B503507E4}"/>
              </a:ext>
            </a:extLst>
          </p:cNvPr>
          <p:cNvSpPr txBox="1"/>
          <p:nvPr/>
        </p:nvSpPr>
        <p:spPr>
          <a:xfrm>
            <a:off x="2989258" y="6655726"/>
            <a:ext cx="1968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South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8D1C28F8-6961-49DB-93E8-1D60A3F56403}"/>
              </a:ext>
            </a:extLst>
          </p:cNvPr>
          <p:cNvSpPr txBox="1">
            <a:spLocks/>
          </p:cNvSpPr>
          <p:nvPr/>
        </p:nvSpPr>
        <p:spPr>
          <a:xfrm>
            <a:off x="6911808" y="3038237"/>
            <a:ext cx="2571748" cy="41093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5pPr>
            <a:lvl6pPr marL="516398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6pPr>
            <a:lvl7pPr marL="1032795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7pPr>
            <a:lvl8pPr marL="1549194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8pPr>
            <a:lvl9pPr marL="2065592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r"/>
            <a:r>
              <a:rPr lang="en-US" sz="2000" b="1" kern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Rail and The River</a:t>
            </a:r>
            <a:endParaRPr lang="en-US" sz="2000" kern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0D60E80C-38DD-41AF-BCD7-C2B455B8FE5E}"/>
              </a:ext>
            </a:extLst>
          </p:cNvPr>
          <p:cNvSpPr txBox="1">
            <a:spLocks/>
          </p:cNvSpPr>
          <p:nvPr/>
        </p:nvSpPr>
        <p:spPr>
          <a:xfrm>
            <a:off x="5146332" y="4918790"/>
            <a:ext cx="4313506" cy="4086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5pPr>
            <a:lvl6pPr marL="516398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6pPr>
            <a:lvl7pPr marL="1032795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7pPr>
            <a:lvl8pPr marL="1549194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8pPr>
            <a:lvl9pPr marL="2065592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r"/>
            <a:r>
              <a:rPr lang="en-US" sz="2000" b="1" kern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Neighborhood Transition Zone</a:t>
            </a:r>
            <a:endParaRPr lang="en-US" sz="2000" kern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4FDB8FC-1C63-45FC-AFAD-265381FF54C5}"/>
              </a:ext>
            </a:extLst>
          </p:cNvPr>
          <p:cNvSpPr txBox="1">
            <a:spLocks/>
          </p:cNvSpPr>
          <p:nvPr/>
        </p:nvSpPr>
        <p:spPr>
          <a:xfrm>
            <a:off x="6573123" y="6790997"/>
            <a:ext cx="2898318" cy="40860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Garamond" pitchFamily="18" charset="0"/>
              </a:defRPr>
            </a:lvl5pPr>
            <a:lvl6pPr marL="516398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6pPr>
            <a:lvl7pPr marL="1032795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7pPr>
            <a:lvl8pPr marL="1549194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8pPr>
            <a:lvl9pPr marL="2065592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algn="r"/>
            <a:r>
              <a:rPr lang="en-US" sz="2000" b="1" kern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Mixed Industrial</a:t>
            </a:r>
            <a:endParaRPr lang="en-US" sz="2000" kern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CFE174-795A-4306-AAD6-1C9A0FC7FAC6}"/>
              </a:ext>
            </a:extLst>
          </p:cNvPr>
          <p:cNvSpPr/>
          <p:nvPr/>
        </p:nvSpPr>
        <p:spPr bwMode="auto">
          <a:xfrm>
            <a:off x="1012635" y="1604644"/>
            <a:ext cx="1959734" cy="2052956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3E54155-06CE-49BC-BF9D-EC5241D898F3}"/>
              </a:ext>
            </a:extLst>
          </p:cNvPr>
          <p:cNvSpPr/>
          <p:nvPr/>
        </p:nvSpPr>
        <p:spPr bwMode="auto">
          <a:xfrm>
            <a:off x="787302" y="3284620"/>
            <a:ext cx="1871941" cy="1937953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18DDF1A-9EDF-42B4-AE7F-E9208DD31C73}"/>
              </a:ext>
            </a:extLst>
          </p:cNvPr>
          <p:cNvSpPr/>
          <p:nvPr/>
        </p:nvSpPr>
        <p:spPr bwMode="auto">
          <a:xfrm>
            <a:off x="603377" y="4984792"/>
            <a:ext cx="1919267" cy="2163656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3255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B White Inter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B White Intern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B White Intern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B White Intern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72235</TotalTime>
  <Words>2019</Words>
  <Application>Microsoft Office PowerPoint</Application>
  <PresentationFormat>Custom</PresentationFormat>
  <Paragraphs>547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 Unicode MS</vt:lpstr>
      <vt:lpstr>Arial</vt:lpstr>
      <vt:lpstr>Calibri</vt:lpstr>
      <vt:lpstr>Garamond</vt:lpstr>
      <vt:lpstr>Tw Cen MT</vt:lpstr>
      <vt:lpstr>Wingdings</vt:lpstr>
      <vt:lpstr>DB White Internal</vt:lpstr>
      <vt:lpstr>PowerPoint Presentation</vt:lpstr>
      <vt:lpstr>Redevelopment Opportunity Assessment | Vision, Strategy, and a Roadmap for Action</vt:lpstr>
      <vt:lpstr>The Blue Valley Industrial Corridor Vision</vt:lpstr>
      <vt:lpstr>An Opportunity within a Thriving Regional Industrial Market</vt:lpstr>
      <vt:lpstr>Blue Valley Opportunities &amp; Assets</vt:lpstr>
      <vt:lpstr>Blue Valley Challenges</vt:lpstr>
      <vt:lpstr>Industrial Revitalization Precedents</vt:lpstr>
      <vt:lpstr>Opportunity Sites with Future Development Potential</vt:lpstr>
      <vt:lpstr>Segmenting a Large Corridor</vt:lpstr>
      <vt:lpstr>North Segment | River &amp; Rail Access, but Deficient Road Network </vt:lpstr>
      <vt:lpstr>Central Segment | East-West Connectivity and Neighborhood Proximity </vt:lpstr>
      <vt:lpstr>South Segment | Major Interstates and Opportunity Site Concentration</vt:lpstr>
      <vt:lpstr>Implementation Approach</vt:lpstr>
      <vt:lpstr>Create Value | Roads &amp; Open Space</vt:lpstr>
      <vt:lpstr>Create Value | Roads &amp; Open Space</vt:lpstr>
      <vt:lpstr>Increase Visibility | Streetscape Investments to Improve Perceptions</vt:lpstr>
      <vt:lpstr>Increase Visibility | Shared Responsibility to Communicate the Opportunity </vt:lpstr>
      <vt:lpstr>Facilitate Development | Build an Effective Incentives Strategy</vt:lpstr>
      <vt:lpstr>Facilitate Development | Enhance and Expand Incentives and Financing Tools</vt:lpstr>
      <vt:lpstr>Facilitate Development | Public Investment to Reduce Risk </vt:lpstr>
      <vt:lpstr>Build Capacity | Proposed Partner Roles &amp; Responsibilities</vt:lpstr>
      <vt:lpstr>Implementation Roadmap | Near- and Long-Term Actions to Advance the Vision</vt:lpstr>
      <vt:lpstr>PowerPoint Presentation</vt:lpstr>
      <vt:lpstr>PowerPoint Presentation</vt:lpstr>
      <vt:lpstr>Appendix | Cost Estimates for Road Investments</vt:lpstr>
      <vt:lpstr>Cost Estimates for Road Investments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Cathy Li</dc:creator>
  <cp:lastModifiedBy>Aaron Abelson</cp:lastModifiedBy>
  <cp:revision>4874</cp:revision>
  <cp:lastPrinted>2017-08-03T00:16:57Z</cp:lastPrinted>
  <dcterms:created xsi:type="dcterms:W3CDTF">2012-07-06T15:27:55Z</dcterms:created>
  <dcterms:modified xsi:type="dcterms:W3CDTF">2017-08-09T14:43:53Z</dcterms:modified>
</cp:coreProperties>
</file>